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handoutMasterIdLst>
    <p:handoutMasterId r:id="rId22"/>
  </p:handoutMasterIdLst>
  <p:sldIdLst>
    <p:sldId id="257" r:id="rId3"/>
    <p:sldId id="272" r:id="rId4"/>
    <p:sldId id="263" r:id="rId5"/>
    <p:sldId id="271" r:id="rId6"/>
    <p:sldId id="264" r:id="rId7"/>
    <p:sldId id="265" r:id="rId8"/>
    <p:sldId id="262" r:id="rId9"/>
    <p:sldId id="258" r:id="rId10"/>
    <p:sldId id="259" r:id="rId11"/>
    <p:sldId id="260" r:id="rId12"/>
    <p:sldId id="273" r:id="rId13"/>
    <p:sldId id="261" r:id="rId14"/>
    <p:sldId id="266" r:id="rId15"/>
    <p:sldId id="267" r:id="rId16"/>
    <p:sldId id="268" r:id="rId17"/>
    <p:sldId id="269" r:id="rId18"/>
    <p:sldId id="270" r:id="rId19"/>
    <p:sldId id="274" r:id="rId20"/>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737" autoAdjust="0"/>
  </p:normalViewPr>
  <p:slideViewPr>
    <p:cSldViewPr>
      <p:cViewPr varScale="1">
        <p:scale>
          <a:sx n="58" d="100"/>
          <a:sy n="58" d="100"/>
        </p:scale>
        <p:origin x="-714"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1440" tIns="45720" rIns="91440" bIns="45720" rtlCol="0"/>
          <a:lstStyle>
            <a:lvl1pPr algn="r">
              <a:defRPr sz="1200"/>
            </a:lvl1pPr>
          </a:lstStyle>
          <a:p>
            <a:fld id="{AD438385-BF6B-476C-A0D0-B6E70D320EDD}" type="datetimeFigureOut">
              <a:rPr lang="en-US" smtClean="0"/>
              <a:t>3/27/2014</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1440" tIns="45720" rIns="91440" bIns="45720" rtlCol="0" anchor="b"/>
          <a:lstStyle>
            <a:lvl1pPr algn="r">
              <a:defRPr sz="1200"/>
            </a:lvl1pPr>
          </a:lstStyle>
          <a:p>
            <a:fld id="{87A3C978-11CC-4864-9437-C7909AD5EDDD}" type="slidenum">
              <a:rPr lang="en-US" smtClean="0"/>
              <a:t>‹#›</a:t>
            </a:fld>
            <a:endParaRPr lang="en-US"/>
          </a:p>
        </p:txBody>
      </p:sp>
    </p:spTree>
    <p:extLst>
      <p:ext uri="{BB962C8B-B14F-4D97-AF65-F5344CB8AC3E}">
        <p14:creationId xmlns:p14="http://schemas.microsoft.com/office/powerpoint/2010/main" val="325248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93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569" y="0"/>
            <a:ext cx="4002930" cy="350520"/>
          </a:xfrm>
          <a:prstGeom prst="rect">
            <a:avLst/>
          </a:prstGeom>
        </p:spPr>
        <p:txBody>
          <a:bodyPr vert="horz" lIns="91440" tIns="45720" rIns="91440" bIns="45720" rtlCol="0"/>
          <a:lstStyle>
            <a:lvl1pPr algn="r">
              <a:defRPr sz="1200"/>
            </a:lvl1pPr>
          </a:lstStyle>
          <a:p>
            <a:fld id="{A0C13A9D-6ABB-4F6E-BDAA-04CC48FAFCFC}" type="datetimeFigureOut">
              <a:rPr lang="en-US" smtClean="0"/>
              <a:t>3/27/2014</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239" y="3329940"/>
            <a:ext cx="7387598"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258"/>
            <a:ext cx="4002930"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569" y="6658258"/>
            <a:ext cx="4002930" cy="350520"/>
          </a:xfrm>
          <a:prstGeom prst="rect">
            <a:avLst/>
          </a:prstGeom>
        </p:spPr>
        <p:txBody>
          <a:bodyPr vert="horz" lIns="91440" tIns="45720" rIns="91440" bIns="45720" rtlCol="0" anchor="b"/>
          <a:lstStyle>
            <a:lvl1pPr algn="r">
              <a:defRPr sz="1200"/>
            </a:lvl1pPr>
          </a:lstStyle>
          <a:p>
            <a:fld id="{0F5DDB62-1D43-4391-9D5F-D600279F72E2}" type="slidenum">
              <a:rPr lang="en-US" smtClean="0"/>
              <a:t>‹#›</a:t>
            </a:fld>
            <a:endParaRPr lang="en-US"/>
          </a:p>
        </p:txBody>
      </p:sp>
    </p:spTree>
    <p:extLst>
      <p:ext uri="{BB962C8B-B14F-4D97-AF65-F5344CB8AC3E}">
        <p14:creationId xmlns:p14="http://schemas.microsoft.com/office/powerpoint/2010/main" val="381101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a:t>
            </a:fld>
            <a:endParaRPr lang="en-US"/>
          </a:p>
        </p:txBody>
      </p:sp>
    </p:spTree>
    <p:extLst>
      <p:ext uri="{BB962C8B-B14F-4D97-AF65-F5344CB8AC3E}">
        <p14:creationId xmlns:p14="http://schemas.microsoft.com/office/powerpoint/2010/main" val="190886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10</a:t>
            </a:fld>
            <a:endParaRPr lang="en-US"/>
          </a:p>
        </p:txBody>
      </p:sp>
    </p:spTree>
    <p:extLst>
      <p:ext uri="{BB962C8B-B14F-4D97-AF65-F5344CB8AC3E}">
        <p14:creationId xmlns:p14="http://schemas.microsoft.com/office/powerpoint/2010/main" val="199456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11</a:t>
            </a:fld>
            <a:endParaRPr lang="en-US"/>
          </a:p>
        </p:txBody>
      </p:sp>
    </p:spTree>
    <p:extLst>
      <p:ext uri="{BB962C8B-B14F-4D97-AF65-F5344CB8AC3E}">
        <p14:creationId xmlns:p14="http://schemas.microsoft.com/office/powerpoint/2010/main" val="39833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12</a:t>
            </a:fld>
            <a:endParaRPr lang="en-US"/>
          </a:p>
        </p:txBody>
      </p:sp>
    </p:spTree>
    <p:extLst>
      <p:ext uri="{BB962C8B-B14F-4D97-AF65-F5344CB8AC3E}">
        <p14:creationId xmlns:p14="http://schemas.microsoft.com/office/powerpoint/2010/main" val="285736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13</a:t>
            </a:fld>
            <a:endParaRPr lang="en-US"/>
          </a:p>
        </p:txBody>
      </p:sp>
    </p:spTree>
    <p:extLst>
      <p:ext uri="{BB962C8B-B14F-4D97-AF65-F5344CB8AC3E}">
        <p14:creationId xmlns:p14="http://schemas.microsoft.com/office/powerpoint/2010/main" val="35887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14</a:t>
            </a:fld>
            <a:endParaRPr lang="en-US"/>
          </a:p>
        </p:txBody>
      </p:sp>
    </p:spTree>
    <p:extLst>
      <p:ext uri="{BB962C8B-B14F-4D97-AF65-F5344CB8AC3E}">
        <p14:creationId xmlns:p14="http://schemas.microsoft.com/office/powerpoint/2010/main" val="251969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15</a:t>
            </a:fld>
            <a:endParaRPr lang="en-US"/>
          </a:p>
        </p:txBody>
      </p:sp>
    </p:spTree>
    <p:extLst>
      <p:ext uri="{BB962C8B-B14F-4D97-AF65-F5344CB8AC3E}">
        <p14:creationId xmlns:p14="http://schemas.microsoft.com/office/powerpoint/2010/main" val="886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16</a:t>
            </a:fld>
            <a:endParaRPr lang="en-US"/>
          </a:p>
        </p:txBody>
      </p:sp>
    </p:spTree>
    <p:extLst>
      <p:ext uri="{BB962C8B-B14F-4D97-AF65-F5344CB8AC3E}">
        <p14:creationId xmlns:p14="http://schemas.microsoft.com/office/powerpoint/2010/main" val="260284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17</a:t>
            </a:fld>
            <a:endParaRPr lang="en-US"/>
          </a:p>
        </p:txBody>
      </p:sp>
    </p:spTree>
    <p:extLst>
      <p:ext uri="{BB962C8B-B14F-4D97-AF65-F5344CB8AC3E}">
        <p14:creationId xmlns:p14="http://schemas.microsoft.com/office/powerpoint/2010/main" val="404790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18</a:t>
            </a:fld>
            <a:endParaRPr lang="en-US"/>
          </a:p>
        </p:txBody>
      </p:sp>
    </p:spTree>
    <p:extLst>
      <p:ext uri="{BB962C8B-B14F-4D97-AF65-F5344CB8AC3E}">
        <p14:creationId xmlns:p14="http://schemas.microsoft.com/office/powerpoint/2010/main" val="198020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2</a:t>
            </a:fld>
            <a:endParaRPr lang="en-US"/>
          </a:p>
        </p:txBody>
      </p:sp>
    </p:spTree>
    <p:extLst>
      <p:ext uri="{BB962C8B-B14F-4D97-AF65-F5344CB8AC3E}">
        <p14:creationId xmlns:p14="http://schemas.microsoft.com/office/powerpoint/2010/main" val="377693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3</a:t>
            </a:fld>
            <a:endParaRPr lang="en-US"/>
          </a:p>
        </p:txBody>
      </p:sp>
    </p:spTree>
    <p:extLst>
      <p:ext uri="{BB962C8B-B14F-4D97-AF65-F5344CB8AC3E}">
        <p14:creationId xmlns:p14="http://schemas.microsoft.com/office/powerpoint/2010/main" val="216216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4</a:t>
            </a:fld>
            <a:endParaRPr lang="en-US"/>
          </a:p>
        </p:txBody>
      </p:sp>
    </p:spTree>
    <p:extLst>
      <p:ext uri="{BB962C8B-B14F-4D97-AF65-F5344CB8AC3E}">
        <p14:creationId xmlns:p14="http://schemas.microsoft.com/office/powerpoint/2010/main" val="66986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5</a:t>
            </a:fld>
            <a:endParaRPr lang="en-US"/>
          </a:p>
        </p:txBody>
      </p:sp>
    </p:spTree>
    <p:extLst>
      <p:ext uri="{BB962C8B-B14F-4D97-AF65-F5344CB8AC3E}">
        <p14:creationId xmlns:p14="http://schemas.microsoft.com/office/powerpoint/2010/main" val="225875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6</a:t>
            </a:fld>
            <a:endParaRPr lang="en-US"/>
          </a:p>
        </p:txBody>
      </p:sp>
    </p:spTree>
    <p:extLst>
      <p:ext uri="{BB962C8B-B14F-4D97-AF65-F5344CB8AC3E}">
        <p14:creationId xmlns:p14="http://schemas.microsoft.com/office/powerpoint/2010/main" val="320004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7</a:t>
            </a:fld>
            <a:endParaRPr lang="en-US"/>
          </a:p>
        </p:txBody>
      </p:sp>
    </p:spTree>
    <p:extLst>
      <p:ext uri="{BB962C8B-B14F-4D97-AF65-F5344CB8AC3E}">
        <p14:creationId xmlns:p14="http://schemas.microsoft.com/office/powerpoint/2010/main" val="206342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8</a:t>
            </a:fld>
            <a:endParaRPr lang="en-US"/>
          </a:p>
        </p:txBody>
      </p:sp>
    </p:spTree>
    <p:extLst>
      <p:ext uri="{BB962C8B-B14F-4D97-AF65-F5344CB8AC3E}">
        <p14:creationId xmlns:p14="http://schemas.microsoft.com/office/powerpoint/2010/main" val="281160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DDB62-1D43-4391-9D5F-D600279F72E2}" type="slidenum">
              <a:rPr lang="en-US" smtClean="0"/>
              <a:t>9</a:t>
            </a:fld>
            <a:endParaRPr lang="en-US"/>
          </a:p>
        </p:txBody>
      </p:sp>
    </p:spTree>
    <p:extLst>
      <p:ext uri="{BB962C8B-B14F-4D97-AF65-F5344CB8AC3E}">
        <p14:creationId xmlns:p14="http://schemas.microsoft.com/office/powerpoint/2010/main" val="100899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308 h 2182"/>
                <a:gd name="T4" fmla="*/ 6381 w 4897"/>
                <a:gd name="T5" fmla="*/ 1308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916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4916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138CC2B1-7DBD-48C0-AA0E-FAF3FE0737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18515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63B2FC6-612D-4486-AF3F-1EA13ACDA3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53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04C12C8-E984-4415-9771-BA56E3AF51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039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308 h 2182"/>
                <a:gd name="T4" fmla="*/ 6381 w 4897"/>
                <a:gd name="T5" fmla="*/ 1308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916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4916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138CC2B1-7DBD-48C0-AA0E-FAF3FE0737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4115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23E28C5-841B-4B8B-948C-D6F1FF2329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930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6441EEF-B2EF-402C-8E10-E021AB13F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935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4005673-BCC9-413A-A23B-9A469D594F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204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166BDC1-33B2-48C8-8A13-83B52D819E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97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722205B9-E9A8-4598-94E5-7A8DC6AB6E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6518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A2ED15C8-5DE5-466B-B471-4EC812FF02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9652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B60062C9-03E9-4531-827A-340633A921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707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23E28C5-841B-4B8B-948C-D6F1FF2329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1566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5DF504B-C9B7-4124-A7C0-0B841848F5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191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63B2FC6-612D-4486-AF3F-1EA13ACDA3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644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04C12C8-E984-4415-9771-BA56E3AF51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744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6441EEF-B2EF-402C-8E10-E021AB13F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330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4005673-BCC9-413A-A23B-9A469D594F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895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166BDC1-33B2-48C8-8A13-83B52D819E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314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722205B9-E9A8-4598-94E5-7A8DC6AB6E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26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A2ED15C8-5DE5-466B-B471-4EC812FF02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433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B60062C9-03E9-4531-827A-340633A921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737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5DF504B-C9B7-4124-A7C0-0B841848F5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676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382 h 2182"/>
                <a:gd name="T4" fmla="*/ 6381 w 4897"/>
                <a:gd name="T5" fmla="*/ 382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357 h 2182"/>
                <a:gd name="T4" fmla="*/ 6381 w 4897"/>
                <a:gd name="T5" fmla="*/ 357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481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813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fld id="{6C6F6D64-39D6-499D-87D7-4A26199F16C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814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4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7986717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build="p">
        <p:tmplLst>
          <p:tmpl lvl="1">
            <p:tnLst>
              <p:par>
                <p:cTn presetID="1" presetClass="entr" presetSubtype="0" fill="hold" nodeType="click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382 h 2182"/>
                <a:gd name="T4" fmla="*/ 6381 w 4897"/>
                <a:gd name="T5" fmla="*/ 382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357 h 2182"/>
                <a:gd name="T4" fmla="*/ 6381 w 4897"/>
                <a:gd name="T5" fmla="*/ 357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cs typeface="Arial" charset="0"/>
              </a:endParaRPr>
            </a:p>
          </p:txBody>
        </p:sp>
        <p:sp>
          <p:nvSpPr>
            <p:cNvPr id="481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481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813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fld id="{6C6F6D64-39D6-499D-87D7-4A26199F16CE}"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814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4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8909469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build="p">
        <p:tmplLst>
          <p:tmpl lvl="1">
            <p:tnLst>
              <p:par>
                <p:cTn presetID="1" presetClass="entr" presetSubtype="0" fill="hold" nodeType="click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3600" dirty="0" smtClean="0">
                <a:solidFill>
                  <a:srgbClr val="FFFF00"/>
                </a:solidFill>
                <a:effectLst/>
              </a:rPr>
              <a:t>Faith and Giving</a:t>
            </a:r>
            <a:endParaRPr lang="en-US" sz="3600" dirty="0" smtClean="0">
              <a:solidFill>
                <a:srgbClr val="FFFF00"/>
              </a:solidFill>
            </a:endParaRPr>
          </a:p>
        </p:txBody>
      </p:sp>
      <p:sp>
        <p:nvSpPr>
          <p:cNvPr id="3" name="Content Placeholder 2"/>
          <p:cNvSpPr>
            <a:spLocks noGrp="1"/>
          </p:cNvSpPr>
          <p:nvPr>
            <p:ph idx="1"/>
          </p:nvPr>
        </p:nvSpPr>
        <p:spPr>
          <a:xfrm>
            <a:off x="838200" y="1447800"/>
            <a:ext cx="8007350" cy="5410200"/>
          </a:xfrm>
        </p:spPr>
        <p:txBody>
          <a:bodyPr/>
          <a:lstStyle/>
          <a:p>
            <a:pPr marL="0" indent="0" algn="ctr">
              <a:buNone/>
              <a:defRPr/>
            </a:pPr>
            <a:r>
              <a:rPr lang="en-US" dirty="0" smtClean="0">
                <a:effectLst/>
              </a:rPr>
              <a:t>Dr</a:t>
            </a:r>
            <a:r>
              <a:rPr lang="en-US" dirty="0">
                <a:effectLst/>
              </a:rPr>
              <a:t>. </a:t>
            </a:r>
            <a:r>
              <a:rPr lang="en-US" dirty="0" err="1">
                <a:effectLst/>
              </a:rPr>
              <a:t>Ishaq</a:t>
            </a:r>
            <a:r>
              <a:rPr lang="en-US" dirty="0">
                <a:effectLst/>
              </a:rPr>
              <a:t> </a:t>
            </a:r>
            <a:r>
              <a:rPr lang="en-US" dirty="0" err="1" smtClean="0">
                <a:effectLst/>
              </a:rPr>
              <a:t>Zahid</a:t>
            </a:r>
            <a:endParaRPr lang="en-US" dirty="0" smtClean="0">
              <a:effectLst/>
            </a:endParaRPr>
          </a:p>
          <a:p>
            <a:pPr marL="0" indent="0">
              <a:buNone/>
              <a:defRPr/>
            </a:pPr>
            <a:endParaRPr lang="en-US" dirty="0"/>
          </a:p>
        </p:txBody>
      </p:sp>
    </p:spTree>
    <p:extLst>
      <p:ext uri="{BB962C8B-B14F-4D97-AF65-F5344CB8AC3E}">
        <p14:creationId xmlns:p14="http://schemas.microsoft.com/office/powerpoint/2010/main" val="3582229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Two Reasons to Hell</a:t>
            </a:r>
            <a:endParaRPr lang="en-US" dirty="0"/>
          </a:p>
        </p:txBody>
      </p:sp>
      <p:sp>
        <p:nvSpPr>
          <p:cNvPr id="3" name="Content Placeholder 2"/>
          <p:cNvSpPr>
            <a:spLocks noGrp="1"/>
          </p:cNvSpPr>
          <p:nvPr>
            <p:ph idx="1"/>
          </p:nvPr>
        </p:nvSpPr>
        <p:spPr/>
        <p:txBody>
          <a:bodyPr/>
          <a:lstStyle/>
          <a:p>
            <a:r>
              <a:rPr lang="en-US" sz="4800" dirty="0" smtClean="0"/>
              <a:t>Did not Worship Allah</a:t>
            </a:r>
          </a:p>
          <a:p>
            <a:r>
              <a:rPr lang="en-US" sz="4800" dirty="0" smtClean="0"/>
              <a:t>Did not Feed the Needy</a:t>
            </a:r>
          </a:p>
          <a:p>
            <a:r>
              <a:rPr lang="en-US" dirty="0" smtClean="0"/>
              <a:t>(The Holy Quran, 74:43-44)</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4876799"/>
            <a:ext cx="3586162" cy="151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76799"/>
            <a:ext cx="4276725" cy="151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56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Not Giving is Denial of Faith</a:t>
            </a:r>
            <a:endParaRPr lang="en-US" sz="4000" dirty="0"/>
          </a:p>
        </p:txBody>
      </p:sp>
      <p:sp>
        <p:nvSpPr>
          <p:cNvPr id="3" name="Content Placeholder 2"/>
          <p:cNvSpPr>
            <a:spLocks noGrp="1"/>
          </p:cNvSpPr>
          <p:nvPr>
            <p:ph idx="1"/>
          </p:nvPr>
        </p:nvSpPr>
        <p:spPr/>
        <p:txBody>
          <a:bodyPr/>
          <a:lstStyle/>
          <a:p>
            <a:r>
              <a:rPr lang="en-US" dirty="0">
                <a:effectLst/>
              </a:rPr>
              <a:t>Do you See one who denies the Judgment (to come)?. Then such is the (man) who repulses the orphan (with harshness), And encourages not the feeding of the indigent. So woe to the worshippers. Who are neglectful of their prayers. Those who (want but) to be seen (of men). But refuse (to supply) (even) neighborly needs. (The Glorious Quran, Chapter 107)</a:t>
            </a:r>
          </a:p>
          <a:p>
            <a:endParaRPr lang="en-US" dirty="0"/>
          </a:p>
        </p:txBody>
      </p:sp>
    </p:spTree>
    <p:extLst>
      <p:ext uri="{BB962C8B-B14F-4D97-AF65-F5344CB8AC3E}">
        <p14:creationId xmlns:p14="http://schemas.microsoft.com/office/powerpoint/2010/main" val="353274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524000"/>
          </a:xfrm>
        </p:spPr>
        <p:txBody>
          <a:bodyPr/>
          <a:lstStyle/>
          <a:p>
            <a:pPr algn="ctr">
              <a:defRPr/>
            </a:pPr>
            <a:r>
              <a:rPr lang="en-US" sz="4000" dirty="0" smtClean="0">
                <a:solidFill>
                  <a:srgbClr val="FFFF00"/>
                </a:solidFill>
              </a:rPr>
              <a:t>Humane Aspects of </a:t>
            </a:r>
            <a:br>
              <a:rPr lang="en-US" sz="4000" dirty="0" smtClean="0">
                <a:solidFill>
                  <a:srgbClr val="FFFF00"/>
                </a:solidFill>
              </a:rPr>
            </a:br>
            <a:r>
              <a:rPr lang="en-US" sz="4000" dirty="0" smtClean="0">
                <a:solidFill>
                  <a:srgbClr val="FFFF00"/>
                </a:solidFill>
              </a:rPr>
              <a:t>Islamic Rituals</a:t>
            </a:r>
            <a:r>
              <a:rPr lang="en-US" dirty="0" smtClean="0"/>
              <a:t/>
            </a:r>
            <a:br>
              <a:rPr lang="en-US" dirty="0" smtClean="0"/>
            </a:br>
            <a:endParaRPr lang="en-US" dirty="0"/>
          </a:p>
        </p:txBody>
      </p:sp>
      <p:sp>
        <p:nvSpPr>
          <p:cNvPr id="3" name="Content Placeholder 2"/>
          <p:cNvSpPr>
            <a:spLocks noGrp="1"/>
          </p:cNvSpPr>
          <p:nvPr>
            <p:ph idx="1"/>
          </p:nvPr>
        </p:nvSpPr>
        <p:spPr>
          <a:xfrm>
            <a:off x="838200" y="1905000"/>
            <a:ext cx="8305800" cy="4953000"/>
          </a:xfrm>
        </p:spPr>
        <p:txBody>
          <a:bodyPr/>
          <a:lstStyle/>
          <a:p>
            <a:pPr marL="0" indent="0">
              <a:buClr>
                <a:schemeClr val="accent1"/>
              </a:buClr>
              <a:buFont typeface="Wingdings" pitchFamily="2" charset="2"/>
              <a:buNone/>
              <a:defRPr/>
            </a:pPr>
            <a:endParaRPr lang="en-US" dirty="0"/>
          </a:p>
          <a:p>
            <a:pPr>
              <a:buClr>
                <a:schemeClr val="accent1"/>
              </a:buClr>
              <a:defRPr/>
            </a:pPr>
            <a:r>
              <a:rPr lang="en-US" dirty="0" smtClean="0"/>
              <a:t>Prayers (Salah)</a:t>
            </a:r>
          </a:p>
          <a:p>
            <a:pPr>
              <a:buClr>
                <a:schemeClr val="accent1"/>
              </a:buClr>
              <a:defRPr/>
            </a:pPr>
            <a:r>
              <a:rPr lang="en-US" dirty="0"/>
              <a:t>Charity</a:t>
            </a:r>
            <a:r>
              <a:rPr lang="en-US" dirty="0" smtClean="0"/>
              <a:t> (Zakat)</a:t>
            </a:r>
          </a:p>
          <a:p>
            <a:pPr>
              <a:buClr>
                <a:schemeClr val="accent1"/>
              </a:buClr>
              <a:defRPr/>
            </a:pPr>
            <a:r>
              <a:rPr lang="en-US" dirty="0" smtClean="0"/>
              <a:t>Fasting ( </a:t>
            </a:r>
            <a:r>
              <a:rPr lang="en-US" dirty="0" err="1" smtClean="0"/>
              <a:t>Siyam</a:t>
            </a:r>
            <a:r>
              <a:rPr lang="en-US" dirty="0" smtClean="0"/>
              <a:t>)</a:t>
            </a:r>
          </a:p>
          <a:p>
            <a:pPr>
              <a:buClr>
                <a:schemeClr val="accent1"/>
              </a:buClr>
              <a:defRPr/>
            </a:pPr>
            <a:r>
              <a:rPr lang="en-US" dirty="0" smtClean="0"/>
              <a:t>Pilgrimage (Hajj)</a:t>
            </a:r>
          </a:p>
          <a:p>
            <a:pPr>
              <a:buClr>
                <a:schemeClr val="accent1"/>
              </a:buClr>
              <a:defRPr/>
            </a:pPr>
            <a:r>
              <a:rPr lang="en-US" dirty="0" smtClean="0"/>
              <a:t>                              x= physical aspects</a:t>
            </a:r>
          </a:p>
          <a:p>
            <a:pPr>
              <a:buClr>
                <a:schemeClr val="accent1"/>
              </a:buClr>
              <a:defRPr/>
            </a:pPr>
            <a:r>
              <a:rPr lang="en-US" dirty="0"/>
              <a:t> </a:t>
            </a:r>
            <a:r>
              <a:rPr lang="en-US" dirty="0" smtClean="0"/>
              <a:t>                             y= spiritual aspects</a:t>
            </a:r>
          </a:p>
          <a:p>
            <a:pPr>
              <a:buClr>
                <a:schemeClr val="accent1"/>
              </a:buClr>
              <a:defRPr/>
            </a:pPr>
            <a:r>
              <a:rPr lang="en-US" dirty="0"/>
              <a:t> </a:t>
            </a:r>
            <a:r>
              <a:rPr lang="en-US" dirty="0" smtClean="0"/>
              <a:t>                             z= humane aspects</a:t>
            </a:r>
          </a:p>
        </p:txBody>
      </p:sp>
      <p:sp>
        <p:nvSpPr>
          <p:cNvPr id="4" name="Rectangle 2"/>
          <p:cNvSpPr txBox="1">
            <a:spLocks noChangeArrowheads="1"/>
          </p:cNvSpPr>
          <p:nvPr/>
        </p:nvSpPr>
        <p:spPr bwMode="auto">
          <a:xfrm>
            <a:off x="2251075" y="381000"/>
            <a:ext cx="5105400" cy="1143000"/>
          </a:xfrm>
          <a:prstGeom prst="rect">
            <a:avLst/>
          </a:prstGeom>
          <a:noFill/>
          <a:ln w="9525">
            <a:noFill/>
            <a:miter lim="800000"/>
            <a:headEnd/>
            <a:tailEnd/>
          </a:ln>
          <a:effectLst/>
        </p:spPr>
        <p:txBody>
          <a:bodyPr anchor="ctr"/>
          <a:lstStyle/>
          <a:p>
            <a:pPr eaLnBrk="0" fontAlgn="base" hangingPunct="0">
              <a:spcBef>
                <a:spcPct val="0"/>
              </a:spcBef>
              <a:spcAft>
                <a:spcPct val="0"/>
              </a:spcAft>
              <a:defRPr/>
            </a:pPr>
            <a:endParaRPr lang="en-US" sz="4800" b="1" kern="0" dirty="0">
              <a:solidFill>
                <a:srgbClr val="FFFF00"/>
              </a:solidFill>
              <a:effectLst>
                <a:outerShdw blurRad="38100" dist="38100" dir="2700000" algn="tl">
                  <a:srgbClr val="000000"/>
                </a:outerShdw>
              </a:effectLst>
              <a:latin typeface="Arial Black"/>
              <a:ea typeface="+mj-ea"/>
              <a:cs typeface="+mj-cs"/>
            </a:endParaRPr>
          </a:p>
        </p:txBody>
      </p:sp>
      <p:sp>
        <p:nvSpPr>
          <p:cNvPr id="5" name="Rectangle 4"/>
          <p:cNvSpPr txBox="1">
            <a:spLocks noChangeArrowheads="1"/>
          </p:cNvSpPr>
          <p:nvPr/>
        </p:nvSpPr>
        <p:spPr>
          <a:xfrm>
            <a:off x="152400" y="2590800"/>
            <a:ext cx="8458200" cy="3429000"/>
          </a:xfrm>
          <a:prstGeom prst="rect">
            <a:avLst/>
          </a:prstGeom>
        </p:spPr>
        <p:txBody>
          <a:bodyPr/>
          <a:lstStyle/>
          <a:p>
            <a:pPr marL="342900" indent="-342900" eaLnBrk="0" fontAlgn="base" hangingPunct="0">
              <a:spcBef>
                <a:spcPct val="20000"/>
              </a:spcBef>
              <a:spcAft>
                <a:spcPct val="0"/>
              </a:spcAft>
              <a:buClr>
                <a:srgbClr val="99CC00"/>
              </a:buClr>
              <a:buFont typeface="Wingdings" pitchFamily="2" charset="2"/>
              <a:buNone/>
              <a:defRPr/>
            </a:pPr>
            <a:endParaRPr lang="en-US" sz="3600" kern="0" dirty="0">
              <a:solidFill>
                <a:srgbClr val="FFFFFF"/>
              </a:solidFill>
              <a:effectLst>
                <a:outerShdw blurRad="38100" dist="38100" dir="2700000" algn="tl">
                  <a:srgbClr val="000000"/>
                </a:outerShdw>
              </a:effectLst>
            </a:endParaRPr>
          </a:p>
        </p:txBody>
      </p:sp>
      <p:graphicFrame>
        <p:nvGraphicFramePr>
          <p:cNvPr id="7174" name="Object 2"/>
          <p:cNvGraphicFramePr>
            <a:graphicFrameLocks noChangeAspect="1"/>
          </p:cNvGraphicFramePr>
          <p:nvPr/>
        </p:nvGraphicFramePr>
        <p:xfrm>
          <a:off x="0" y="0"/>
          <a:ext cx="2667000" cy="2514600"/>
        </p:xfrm>
        <a:graphic>
          <a:graphicData uri="http://schemas.openxmlformats.org/presentationml/2006/ole">
            <mc:AlternateContent xmlns:mc="http://schemas.openxmlformats.org/markup-compatibility/2006">
              <mc:Choice xmlns:v="urn:schemas-microsoft-com:vml" Requires="v">
                <p:oleObj spid="_x0000_s2086" name="Clip" r:id="rId4" imgW="4579545" imgH="6006974" progId="MS_ClipArt_Gallery.2">
                  <p:embed/>
                </p:oleObj>
              </mc:Choice>
              <mc:Fallback>
                <p:oleObj name="Clip" r:id="rId4" imgW="4579545" imgH="6006974"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5" name="Picture 6" descr="010903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676400"/>
            <a:ext cx="43434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146675"/>
            <a:ext cx="3048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42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Muslim Prayer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76800"/>
            <a:ext cx="376645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410" y="1524000"/>
            <a:ext cx="37689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534941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934200" y="4588836"/>
            <a:ext cx="2187146" cy="22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03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Charity (Zakat)</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6096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477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Ramadhan</a:t>
            </a:r>
            <a:endParaRPr lang="en-US" dirty="0"/>
          </a:p>
        </p:txBody>
      </p:sp>
      <p:sp>
        <p:nvSpPr>
          <p:cNvPr id="3" name="Content Placeholder 2"/>
          <p:cNvSpPr>
            <a:spLocks noGrp="1"/>
          </p:cNvSpPr>
          <p:nvPr>
            <p:ph idx="1"/>
          </p:nvPr>
        </p:nvSpPr>
        <p:spPr/>
        <p:txBody>
          <a:bodyPr/>
          <a:lstStyle/>
          <a:p>
            <a:r>
              <a:rPr lang="en-US" dirty="0" smtClean="0"/>
              <a:t>Daily feast for everyone in many Mosques</a:t>
            </a:r>
          </a:p>
          <a:p>
            <a:r>
              <a:rPr lang="en-US" dirty="0" smtClean="0"/>
              <a:t>Required Charity (Zakat) usually given out this month</a:t>
            </a:r>
          </a:p>
          <a:p>
            <a:r>
              <a:rPr lang="en-US" dirty="0" smtClean="0"/>
              <a:t>Special Charity (</a:t>
            </a:r>
            <a:r>
              <a:rPr lang="en-US" dirty="0" err="1" smtClean="0"/>
              <a:t>Zakatul-Fitr</a:t>
            </a:r>
            <a:r>
              <a:rPr lang="en-US" dirty="0" smtClean="0"/>
              <a:t>)</a:t>
            </a:r>
          </a:p>
          <a:p>
            <a:pPr marL="0" indent="0">
              <a:buNone/>
            </a:pPr>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3997"/>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76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19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Hajj</a:t>
            </a:r>
            <a:endParaRPr lang="en-US" dirty="0"/>
          </a:p>
        </p:txBody>
      </p:sp>
      <p:sp>
        <p:nvSpPr>
          <p:cNvPr id="3" name="Content Placeholder 2"/>
          <p:cNvSpPr>
            <a:spLocks noGrp="1"/>
          </p:cNvSpPr>
          <p:nvPr>
            <p:ph idx="1"/>
          </p:nvPr>
        </p:nvSpPr>
        <p:spPr>
          <a:xfrm>
            <a:off x="838200" y="2725016"/>
            <a:ext cx="8007350" cy="3370984"/>
          </a:xfrm>
        </p:spPr>
        <p:txBody>
          <a:bodyPr/>
          <a:lstStyle/>
          <a:p>
            <a:r>
              <a:rPr lang="en-US" dirty="0" smtClean="0"/>
              <a:t>Show of universal brotherhood as all descendants of Adam and Eve, beyond race, culture, language, social status, ethnicity</a:t>
            </a:r>
          </a:p>
          <a:p>
            <a:r>
              <a:rPr lang="en-US" dirty="0" smtClean="0"/>
              <a:t>World wide give away of meat to the poor and needy</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6930"/>
            <a:ext cx="3352800" cy="266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6931"/>
            <a:ext cx="3712624" cy="245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885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Charity with good heart</a:t>
            </a:r>
            <a:endParaRPr lang="en-US" dirty="0"/>
          </a:p>
        </p:txBody>
      </p:sp>
      <p:sp>
        <p:nvSpPr>
          <p:cNvPr id="3" name="Content Placeholder 2"/>
          <p:cNvSpPr>
            <a:spLocks noGrp="1"/>
          </p:cNvSpPr>
          <p:nvPr>
            <p:ph idx="1"/>
          </p:nvPr>
        </p:nvSpPr>
        <p:spPr/>
        <p:txBody>
          <a:bodyPr/>
          <a:lstStyle/>
          <a:p>
            <a:pPr marL="0" indent="0">
              <a:buNone/>
            </a:pPr>
            <a:r>
              <a:rPr lang="en-US" sz="4800" dirty="0" smtClean="0"/>
              <a:t>We feed you for the sake of Allah alone: no reward do we desire from you, nor thanks.  (The Quran)</a:t>
            </a:r>
            <a:endParaRPr lang="en-US" sz="4800" dirty="0"/>
          </a:p>
        </p:txBody>
      </p:sp>
    </p:spTree>
    <p:extLst>
      <p:ext uri="{BB962C8B-B14F-4D97-AF65-F5344CB8AC3E}">
        <p14:creationId xmlns:p14="http://schemas.microsoft.com/office/powerpoint/2010/main" val="49241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Recommendations</a:t>
            </a:r>
            <a:endParaRPr lang="en-US" dirty="0"/>
          </a:p>
        </p:txBody>
      </p:sp>
      <p:sp>
        <p:nvSpPr>
          <p:cNvPr id="3" name="Content Placeholder 2"/>
          <p:cNvSpPr>
            <a:spLocks noGrp="1"/>
          </p:cNvSpPr>
          <p:nvPr>
            <p:ph idx="1"/>
          </p:nvPr>
        </p:nvSpPr>
        <p:spPr/>
        <p:txBody>
          <a:bodyPr/>
          <a:lstStyle/>
          <a:p>
            <a:r>
              <a:rPr lang="en-US" dirty="0" smtClean="0"/>
              <a:t>How to reduce poverty in </a:t>
            </a:r>
            <a:r>
              <a:rPr lang="en-US" dirty="0" smtClean="0"/>
              <a:t>your town?</a:t>
            </a:r>
            <a:endParaRPr lang="en-US" dirty="0" smtClean="0"/>
          </a:p>
          <a:p>
            <a:r>
              <a:rPr lang="en-US" dirty="0" smtClean="0"/>
              <a:t>Personal Experiences</a:t>
            </a:r>
          </a:p>
          <a:p>
            <a:r>
              <a:rPr lang="en-US" dirty="0" smtClean="0"/>
              <a:t>Suggestions</a:t>
            </a:r>
          </a:p>
          <a:p>
            <a:endParaRPr lang="en-US" dirty="0"/>
          </a:p>
        </p:txBody>
      </p:sp>
    </p:spTree>
    <p:extLst>
      <p:ext uri="{BB962C8B-B14F-4D97-AF65-F5344CB8AC3E}">
        <p14:creationId xmlns:p14="http://schemas.microsoft.com/office/powerpoint/2010/main" val="590774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lstStyle/>
          <a:p>
            <a:pPr>
              <a:defRPr/>
            </a:pPr>
            <a:r>
              <a:rPr lang="en-US" dirty="0">
                <a:effectLst/>
              </a:rPr>
              <a:t>Statistics</a:t>
            </a:r>
          </a:p>
          <a:p>
            <a:pPr>
              <a:defRPr/>
            </a:pPr>
            <a:r>
              <a:rPr lang="en-US" dirty="0">
                <a:effectLst/>
              </a:rPr>
              <a:t>Relationship between </a:t>
            </a:r>
            <a:r>
              <a:rPr lang="en-US" dirty="0" smtClean="0">
                <a:effectLst/>
              </a:rPr>
              <a:t>Faith and Giving</a:t>
            </a:r>
            <a:endParaRPr lang="en-US" dirty="0">
              <a:effectLst/>
            </a:endParaRPr>
          </a:p>
          <a:p>
            <a:pPr>
              <a:defRPr/>
            </a:pPr>
            <a:r>
              <a:rPr lang="en-US" dirty="0">
                <a:effectLst/>
              </a:rPr>
              <a:t>Humane Aspects of Islamic Rituals</a:t>
            </a:r>
          </a:p>
          <a:p>
            <a:endParaRPr lang="en-US" dirty="0"/>
          </a:p>
        </p:txBody>
      </p:sp>
    </p:spTree>
    <p:extLst>
      <p:ext uri="{BB962C8B-B14F-4D97-AF65-F5344CB8AC3E}">
        <p14:creationId xmlns:p14="http://schemas.microsoft.com/office/powerpoint/2010/main" val="2241261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 Statistics on Poverty</a:t>
            </a:r>
            <a:endParaRPr lang="en-US" dirty="0"/>
          </a:p>
        </p:txBody>
      </p:sp>
      <p:sp>
        <p:nvSpPr>
          <p:cNvPr id="3" name="Content Placeholder 2"/>
          <p:cNvSpPr>
            <a:spLocks noGrp="1"/>
          </p:cNvSpPr>
          <p:nvPr>
            <p:ph idx="1"/>
          </p:nvPr>
        </p:nvSpPr>
        <p:spPr/>
        <p:txBody>
          <a:bodyPr/>
          <a:lstStyle/>
          <a:p>
            <a:r>
              <a:rPr lang="en-US" sz="3600" dirty="0"/>
              <a:t>870 </a:t>
            </a:r>
            <a:r>
              <a:rPr lang="en-US" sz="3600" dirty="0" smtClean="0"/>
              <a:t>million of the 7.1 </a:t>
            </a:r>
            <a:r>
              <a:rPr lang="en-US" sz="3600" dirty="0"/>
              <a:t>billion people </a:t>
            </a:r>
            <a:r>
              <a:rPr lang="en-US" sz="3600" dirty="0" smtClean="0"/>
              <a:t>suffer </a:t>
            </a:r>
            <a:r>
              <a:rPr lang="en-US" sz="3600" dirty="0"/>
              <a:t>from </a:t>
            </a:r>
            <a:r>
              <a:rPr lang="en-US" sz="3600" dirty="0" smtClean="0"/>
              <a:t>chronic undernourishment.  (UN Food &amp; Agriculture)</a:t>
            </a:r>
            <a:endParaRPr lang="en-US" sz="3600" dirty="0"/>
          </a:p>
          <a:p>
            <a:r>
              <a:rPr lang="en-US" sz="3600" dirty="0" smtClean="0"/>
              <a:t>22,000 children die each day due to poverty. (UNICEF)</a:t>
            </a:r>
          </a:p>
          <a:p>
            <a:r>
              <a:rPr lang="en-US" sz="3600" dirty="0" smtClean="0"/>
              <a:t>1.22 billion live in extreme poverty.</a:t>
            </a:r>
          </a:p>
          <a:p>
            <a:endParaRPr lang="en-US" dirty="0"/>
          </a:p>
        </p:txBody>
      </p:sp>
    </p:spTree>
    <p:extLst>
      <p:ext uri="{BB962C8B-B14F-4D97-AF65-F5344CB8AC3E}">
        <p14:creationId xmlns:p14="http://schemas.microsoft.com/office/powerpoint/2010/main" val="266108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Refugees &amp; Clean Water</a:t>
            </a:r>
            <a:endParaRPr lang="en-US" dirty="0"/>
          </a:p>
        </p:txBody>
      </p:sp>
      <p:sp>
        <p:nvSpPr>
          <p:cNvPr id="3" name="Content Placeholder 2"/>
          <p:cNvSpPr>
            <a:spLocks noGrp="1"/>
          </p:cNvSpPr>
          <p:nvPr>
            <p:ph idx="1"/>
          </p:nvPr>
        </p:nvSpPr>
        <p:spPr/>
        <p:txBody>
          <a:bodyPr/>
          <a:lstStyle/>
          <a:p>
            <a:r>
              <a:rPr lang="en-US" sz="4000" dirty="0"/>
              <a:t>45.2million refugees (UNHCR) </a:t>
            </a:r>
          </a:p>
          <a:p>
            <a:r>
              <a:rPr lang="en-US" sz="4000" dirty="0"/>
              <a:t>780 million lack access to clean water. </a:t>
            </a:r>
            <a:endParaRPr lang="en-US" sz="4000" dirty="0" smtClean="0"/>
          </a:p>
          <a:p>
            <a:r>
              <a:rPr lang="en-US" sz="4000" dirty="0" smtClean="0"/>
              <a:t>More </a:t>
            </a:r>
            <a:r>
              <a:rPr lang="en-US" sz="4000" dirty="0"/>
              <a:t>than 3.4 million people die each year from water, sanitation, and hygiene-related causes. </a:t>
            </a:r>
          </a:p>
          <a:p>
            <a:endParaRPr lang="en-US" dirty="0"/>
          </a:p>
        </p:txBody>
      </p:sp>
    </p:spTree>
    <p:extLst>
      <p:ext uri="{BB962C8B-B14F-4D97-AF65-F5344CB8AC3E}">
        <p14:creationId xmlns:p14="http://schemas.microsoft.com/office/powerpoint/2010/main" val="301471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Poverty in America</a:t>
            </a:r>
            <a:endParaRPr lang="en-US" dirty="0"/>
          </a:p>
        </p:txBody>
      </p:sp>
      <p:sp>
        <p:nvSpPr>
          <p:cNvPr id="3" name="Content Placeholder 2"/>
          <p:cNvSpPr>
            <a:spLocks noGrp="1"/>
          </p:cNvSpPr>
          <p:nvPr>
            <p:ph idx="1"/>
          </p:nvPr>
        </p:nvSpPr>
        <p:spPr/>
        <p:txBody>
          <a:bodyPr/>
          <a:lstStyle/>
          <a:p>
            <a:r>
              <a:rPr lang="en-US" dirty="0" smtClean="0"/>
              <a:t>49 million Americans, including 15.9 million children—struggle to put food on the table. </a:t>
            </a:r>
          </a:p>
          <a:p>
            <a:r>
              <a:rPr lang="en-US" dirty="0" smtClean="0"/>
              <a:t>Yet at the same time, the amount of food we waste in a given year in the USA can feed 49 million people for a year. </a:t>
            </a:r>
          </a:p>
          <a:p>
            <a:r>
              <a:rPr lang="en-US" dirty="0">
                <a:effectLst>
                  <a:outerShdw blurRad="38100" dist="38100" dir="2700000" algn="tl">
                    <a:srgbClr val="000000">
                      <a:alpha val="43137"/>
                    </a:srgbClr>
                  </a:outerShdw>
                </a:effectLst>
              </a:rPr>
              <a:t>643,000 sheltered and unsheltered homeless people </a:t>
            </a:r>
            <a:r>
              <a:rPr lang="en-US" dirty="0" smtClean="0">
                <a:effectLst>
                  <a:outerShdw blurRad="38100" dist="38100" dir="2700000" algn="tl">
                    <a:srgbClr val="000000">
                      <a:alpha val="43137"/>
                    </a:srgbClr>
                  </a:outerShdw>
                </a:effectLst>
              </a:rPr>
              <a:t> (2009)</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530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W.C.S!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7200" dirty="0"/>
              <a:t>W</a:t>
            </a:r>
            <a:r>
              <a:rPr lang="en-US" sz="7200" dirty="0" smtClean="0"/>
              <a:t>aste none</a:t>
            </a:r>
          </a:p>
          <a:p>
            <a:pPr marL="514350" indent="-514350">
              <a:buFont typeface="+mj-lt"/>
              <a:buAutoNum type="arabicPeriod"/>
            </a:pPr>
            <a:r>
              <a:rPr lang="en-US" sz="7200" dirty="0"/>
              <a:t>C</a:t>
            </a:r>
            <a:r>
              <a:rPr lang="en-US" sz="7200" dirty="0" smtClean="0"/>
              <a:t>onsume less</a:t>
            </a:r>
          </a:p>
          <a:p>
            <a:pPr marL="514350" indent="-514350">
              <a:buFont typeface="+mj-lt"/>
              <a:buAutoNum type="arabicPeriod"/>
            </a:pPr>
            <a:r>
              <a:rPr lang="en-US" sz="7200" dirty="0"/>
              <a:t>S</a:t>
            </a:r>
            <a:r>
              <a:rPr lang="en-US" sz="7200" dirty="0" smtClean="0"/>
              <a:t>hare more</a:t>
            </a:r>
            <a:endParaRPr lang="en-US" sz="7200" dirty="0"/>
          </a:p>
        </p:txBody>
      </p:sp>
    </p:spTree>
    <p:extLst>
      <p:ext uri="{BB962C8B-B14F-4D97-AF65-F5344CB8AC3E}">
        <p14:creationId xmlns:p14="http://schemas.microsoft.com/office/powerpoint/2010/main" val="65301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4000" dirty="0" smtClean="0">
                <a:solidFill>
                  <a:srgbClr val="FFFF00"/>
                </a:solidFill>
                <a:effectLst/>
              </a:rPr>
              <a:t>Belief and Giving</a:t>
            </a:r>
            <a:endParaRPr lang="en-US" sz="4000" dirty="0" smtClean="0">
              <a:solidFill>
                <a:srgbClr val="FFFF00"/>
              </a:solidFill>
            </a:endParaRPr>
          </a:p>
        </p:txBody>
      </p:sp>
      <p:sp>
        <p:nvSpPr>
          <p:cNvPr id="3" name="Content Placeholder 2"/>
          <p:cNvSpPr>
            <a:spLocks noGrp="1"/>
          </p:cNvSpPr>
          <p:nvPr>
            <p:ph idx="1"/>
          </p:nvPr>
        </p:nvSpPr>
        <p:spPr/>
        <p:txBody>
          <a:bodyPr/>
          <a:lstStyle/>
          <a:p>
            <a:pPr>
              <a:defRPr/>
            </a:pPr>
            <a:r>
              <a:rPr lang="en-US" sz="3600" dirty="0" smtClean="0">
                <a:effectLst/>
              </a:rPr>
              <a:t> Relationship between Theology and Serving Humanity</a:t>
            </a:r>
          </a:p>
          <a:p>
            <a:pPr marL="0" indent="0">
              <a:buFont typeface="Wingdings" pitchFamily="2" charset="2"/>
              <a:buNone/>
              <a:defRPr/>
            </a:pPr>
            <a:endParaRPr lang="en-US" dirty="0">
              <a:effectLst/>
            </a:endParaRPr>
          </a:p>
          <a:p>
            <a:pPr marL="0" indent="0">
              <a:buNone/>
              <a:defRPr/>
            </a:pPr>
            <a:endParaRPr lang="en-US" dirty="0"/>
          </a:p>
        </p:txBody>
      </p:sp>
    </p:spTree>
    <p:extLst>
      <p:ext uri="{BB962C8B-B14F-4D97-AF65-F5344CB8AC3E}">
        <p14:creationId xmlns:p14="http://schemas.microsoft.com/office/powerpoint/2010/main" val="384846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229600" cy="1889125"/>
          </a:xfrm>
        </p:spPr>
        <p:txBody>
          <a:bodyPr/>
          <a:lstStyle/>
          <a:p>
            <a:pPr algn="ctr">
              <a:defRPr/>
            </a:pPr>
            <a:r>
              <a:rPr lang="en-US" sz="4000" dirty="0" smtClean="0">
                <a:solidFill>
                  <a:srgbClr val="FFFF00"/>
                </a:solidFill>
              </a:rPr>
              <a:t>(1) Believe            (2) Give</a:t>
            </a:r>
            <a:br>
              <a:rPr lang="en-US" sz="4000" dirty="0" smtClean="0">
                <a:solidFill>
                  <a:srgbClr val="FFFF00"/>
                </a:solidFill>
              </a:rPr>
            </a:br>
            <a:r>
              <a:rPr lang="en-US" sz="4000" dirty="0">
                <a:effectLst/>
              </a:rPr>
              <a:t>Top Two conditions of Righteousness</a:t>
            </a:r>
            <a:br>
              <a:rPr lang="en-US" sz="4000" dirty="0">
                <a:effectLst/>
              </a:rPr>
            </a:br>
            <a:endParaRPr lang="en-US" sz="4000" dirty="0">
              <a:solidFill>
                <a:srgbClr val="FFFF00"/>
              </a:solidFill>
            </a:endParaRPr>
          </a:p>
        </p:txBody>
      </p:sp>
      <p:sp>
        <p:nvSpPr>
          <p:cNvPr id="3" name="Content Placeholder 2"/>
          <p:cNvSpPr>
            <a:spLocks noGrp="1"/>
          </p:cNvSpPr>
          <p:nvPr>
            <p:ph idx="1"/>
          </p:nvPr>
        </p:nvSpPr>
        <p:spPr>
          <a:xfrm>
            <a:off x="838200" y="2133600"/>
            <a:ext cx="7848600" cy="4724400"/>
          </a:xfrm>
        </p:spPr>
        <p:txBody>
          <a:bodyPr/>
          <a:lstStyle/>
          <a:p>
            <a:pPr marL="514350" indent="-514350">
              <a:buFont typeface="Wingdings" pitchFamily="2" charset="2"/>
              <a:buAutoNum type="arabicParenBoth"/>
              <a:defRPr/>
            </a:pPr>
            <a:r>
              <a:rPr lang="en-US" dirty="0" smtClean="0">
                <a:effectLst/>
              </a:rPr>
              <a:t>Believe in God, the Last Day, the Angels, the Book, and the Messengers; </a:t>
            </a:r>
          </a:p>
          <a:p>
            <a:pPr marL="0" indent="0">
              <a:buNone/>
              <a:defRPr/>
            </a:pPr>
            <a:endParaRPr lang="en-US" dirty="0" smtClean="0">
              <a:effectLst/>
            </a:endParaRPr>
          </a:p>
          <a:p>
            <a:pPr marL="0" indent="0">
              <a:buFont typeface="Wingdings" pitchFamily="2" charset="2"/>
              <a:buNone/>
              <a:defRPr/>
            </a:pPr>
            <a:r>
              <a:rPr lang="en-US" dirty="0" smtClean="0">
                <a:effectLst/>
              </a:rPr>
              <a:t>(2) To spend of your substance, out of love for Him, for your kin, for orphans, for the needy, for the wayfarer, for those who ask, and for the ransom of slaves and payment of debts; </a:t>
            </a:r>
          </a:p>
          <a:p>
            <a:pPr marL="0" indent="0">
              <a:buFont typeface="Wingdings" pitchFamily="2" charset="2"/>
              <a:buNone/>
              <a:defRPr/>
            </a:pPr>
            <a:r>
              <a:rPr lang="en-US" sz="2400" dirty="0" smtClean="0">
                <a:effectLst/>
              </a:rPr>
              <a:t>(Ref: The Quran, 2.177)</a:t>
            </a:r>
            <a:endParaRPr lang="en-US" sz="2400" dirty="0"/>
          </a:p>
        </p:txBody>
      </p:sp>
    </p:spTree>
    <p:extLst>
      <p:ext uri="{BB962C8B-B14F-4D97-AF65-F5344CB8AC3E}">
        <p14:creationId xmlns:p14="http://schemas.microsoft.com/office/powerpoint/2010/main" val="27759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solidFill>
                  <a:srgbClr val="FFFF00"/>
                </a:solidFill>
              </a:rPr>
              <a:t>(1) Give                (2) Believe</a:t>
            </a:r>
            <a:br>
              <a:rPr lang="en-US" sz="4000" dirty="0" smtClean="0">
                <a:solidFill>
                  <a:srgbClr val="FFFF00"/>
                </a:solidFill>
              </a:rPr>
            </a:br>
            <a:r>
              <a:rPr lang="en-US" sz="4000" dirty="0" smtClean="0">
                <a:solidFill>
                  <a:srgbClr val="FFFF00"/>
                </a:solidFill>
              </a:rPr>
              <a:t>Steep Path to Success</a:t>
            </a:r>
            <a:endParaRPr lang="en-US" sz="4000" dirty="0">
              <a:solidFill>
                <a:srgbClr val="FFFF00"/>
              </a:solidFill>
            </a:endParaRPr>
          </a:p>
        </p:txBody>
      </p:sp>
      <p:sp>
        <p:nvSpPr>
          <p:cNvPr id="3" name="Content Placeholder 2"/>
          <p:cNvSpPr>
            <a:spLocks noGrp="1"/>
          </p:cNvSpPr>
          <p:nvPr>
            <p:ph idx="1"/>
          </p:nvPr>
        </p:nvSpPr>
        <p:spPr>
          <a:xfrm>
            <a:off x="838200" y="1752600"/>
            <a:ext cx="8305800" cy="5105400"/>
          </a:xfrm>
        </p:spPr>
        <p:txBody>
          <a:bodyPr/>
          <a:lstStyle/>
          <a:p>
            <a:pPr>
              <a:defRPr/>
            </a:pPr>
            <a:r>
              <a:rPr lang="en-US" dirty="0" smtClean="0">
                <a:effectLst/>
              </a:rPr>
              <a:t>(1) Freeing </a:t>
            </a:r>
            <a:r>
              <a:rPr lang="en-US" dirty="0">
                <a:effectLst/>
              </a:rPr>
              <a:t>the </a:t>
            </a:r>
            <a:r>
              <a:rPr lang="en-US" dirty="0" smtClean="0">
                <a:effectLst/>
              </a:rPr>
              <a:t>bondman, from debt; giving </a:t>
            </a:r>
            <a:r>
              <a:rPr lang="en-US" dirty="0">
                <a:effectLst/>
              </a:rPr>
              <a:t>of food in a day of privation To the orphan with claims of relationship, Or to the indigent (down) in the dust. </a:t>
            </a:r>
            <a:endParaRPr lang="en-US" dirty="0" smtClean="0">
              <a:effectLst/>
            </a:endParaRPr>
          </a:p>
          <a:p>
            <a:pPr>
              <a:defRPr/>
            </a:pPr>
            <a:endParaRPr lang="en-US" dirty="0">
              <a:effectLst/>
            </a:endParaRPr>
          </a:p>
          <a:p>
            <a:pPr>
              <a:defRPr/>
            </a:pPr>
            <a:r>
              <a:rPr lang="en-US" dirty="0" smtClean="0">
                <a:effectLst/>
              </a:rPr>
              <a:t>(2) Then </a:t>
            </a:r>
            <a:r>
              <a:rPr lang="en-US" dirty="0">
                <a:effectLst/>
              </a:rPr>
              <a:t>will he be of those who believe, and enjoin patience, </a:t>
            </a:r>
            <a:r>
              <a:rPr lang="en-US" dirty="0" smtClean="0">
                <a:effectLst/>
              </a:rPr>
              <a:t>and </a:t>
            </a:r>
            <a:r>
              <a:rPr lang="en-US" dirty="0">
                <a:effectLst/>
              </a:rPr>
              <a:t>enjoin deeds of kindness and compassion. Such are the Companions of the Right Hand</a:t>
            </a:r>
            <a:r>
              <a:rPr lang="en-US" dirty="0" smtClean="0">
                <a:effectLst/>
              </a:rPr>
              <a:t>.” </a:t>
            </a:r>
            <a:br>
              <a:rPr lang="en-US" dirty="0" smtClean="0">
                <a:effectLst/>
              </a:rPr>
            </a:br>
            <a:r>
              <a:rPr lang="en-US" dirty="0" smtClean="0">
                <a:effectLst/>
              </a:rPr>
              <a:t>(Ref: The Quran: 90:12-18)</a:t>
            </a:r>
            <a:endParaRPr lang="en-US" dirty="0"/>
          </a:p>
        </p:txBody>
      </p:sp>
    </p:spTree>
    <p:extLst>
      <p:ext uri="{BB962C8B-B14F-4D97-AF65-F5344CB8AC3E}">
        <p14:creationId xmlns:p14="http://schemas.microsoft.com/office/powerpoint/2010/main" val="1349423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6252</TotalTime>
  <Words>593</Words>
  <Application>Microsoft Office PowerPoint</Application>
  <PresentationFormat>On-screen Show (4:3)</PresentationFormat>
  <Paragraphs>82</Paragraphs>
  <Slides>18</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Glass Layers</vt:lpstr>
      <vt:lpstr>1_Glass Layers</vt:lpstr>
      <vt:lpstr>Clip</vt:lpstr>
      <vt:lpstr>Faith and Giving</vt:lpstr>
      <vt:lpstr>Outline</vt:lpstr>
      <vt:lpstr>World Statistics on Poverty</vt:lpstr>
      <vt:lpstr>Refugees &amp; Clean Water</vt:lpstr>
      <vt:lpstr>Poverty in America</vt:lpstr>
      <vt:lpstr>W.C.S!</vt:lpstr>
      <vt:lpstr>Belief and Giving</vt:lpstr>
      <vt:lpstr>(1) Believe            (2) Give Top Two conditions of Righteousness </vt:lpstr>
      <vt:lpstr>(1) Give                (2) Believe Steep Path to Success</vt:lpstr>
      <vt:lpstr>Top Two Reasons to Hell</vt:lpstr>
      <vt:lpstr>Not Giving is Denial of Faith</vt:lpstr>
      <vt:lpstr>Humane Aspects of  Islamic Rituals </vt:lpstr>
      <vt:lpstr>Muslim Prayer</vt:lpstr>
      <vt:lpstr>Charity (Zakat)</vt:lpstr>
      <vt:lpstr>Ramadhan</vt:lpstr>
      <vt:lpstr>Hajj</vt:lpstr>
      <vt:lpstr>Charity with good heart</vt:lpstr>
      <vt:lpstr>Share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Ishaq</dc:creator>
  <cp:lastModifiedBy>Ishaq</cp:lastModifiedBy>
  <cp:revision>32</cp:revision>
  <cp:lastPrinted>2014-03-17T19:58:38Z</cp:lastPrinted>
  <dcterms:created xsi:type="dcterms:W3CDTF">2013-10-29T16:09:08Z</dcterms:created>
  <dcterms:modified xsi:type="dcterms:W3CDTF">2014-03-27T17:12:38Z</dcterms:modified>
</cp:coreProperties>
</file>