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56" r:id="rId2"/>
    <p:sldId id="257" r:id="rId3"/>
    <p:sldId id="308" r:id="rId4"/>
    <p:sldId id="306" r:id="rId5"/>
    <p:sldId id="318" r:id="rId6"/>
    <p:sldId id="319" r:id="rId7"/>
    <p:sldId id="309" r:id="rId8"/>
    <p:sldId id="310" r:id="rId9"/>
    <p:sldId id="313" r:id="rId10"/>
    <p:sldId id="312" r:id="rId11"/>
    <p:sldId id="315" r:id="rId12"/>
    <p:sldId id="316" r:id="rId13"/>
    <p:sldId id="281" r:id="rId14"/>
    <p:sldId id="261" r:id="rId15"/>
    <p:sldId id="258" r:id="rId16"/>
    <p:sldId id="267" r:id="rId17"/>
    <p:sldId id="270" r:id="rId18"/>
    <p:sldId id="298" r:id="rId19"/>
    <p:sldId id="321" r:id="rId20"/>
    <p:sldId id="322" r:id="rId21"/>
    <p:sldId id="317" r:id="rId22"/>
    <p:sldId id="275" r:id="rId23"/>
    <p:sldId id="314" r:id="rId24"/>
    <p:sldId id="278" r:id="rId25"/>
    <p:sldId id="286" r:id="rId26"/>
    <p:sldId id="287" r:id="rId27"/>
    <p:sldId id="296" r:id="rId28"/>
    <p:sldId id="294" r:id="rId29"/>
    <p:sldId id="293" r:id="rId30"/>
    <p:sldId id="304" r:id="rId31"/>
    <p:sldId id="279" r:id="rId3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0" d="100"/>
          <a:sy n="80" d="100"/>
        </p:scale>
        <p:origin x="6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B6134F-D020-EE50-E8F5-0964C79B0739}"/>
              </a:ext>
            </a:extLst>
          </p:cNvPr>
          <p:cNvSpPr>
            <a:spLocks noGrp="1"/>
          </p:cNvSpPr>
          <p:nvPr>
            <p:ph type="hdr" sz="quarter"/>
          </p:nvPr>
        </p:nvSpPr>
        <p:spPr>
          <a:xfrm>
            <a:off x="0" y="0"/>
            <a:ext cx="2971800" cy="465138"/>
          </a:xfrm>
          <a:prstGeom prst="rect">
            <a:avLst/>
          </a:prstGeom>
        </p:spPr>
        <p:txBody>
          <a:bodyPr vert="horz" lIns="91440" tIns="45720" rIns="91440" bIns="45720" rtlCol="0"/>
          <a:lstStyle>
            <a:lvl1pPr algn="l" eaLnBrk="0" hangingPunct="0">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A2F8A75C-5352-4071-7EFF-4940E7641ABB}"/>
              </a:ext>
            </a:extLst>
          </p:cNvPr>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eaLnBrk="0" hangingPunct="0">
              <a:defRPr sz="1200">
                <a:latin typeface="Arial" charset="0"/>
                <a:cs typeface="+mn-cs"/>
              </a:defRPr>
            </a:lvl1pPr>
          </a:lstStyle>
          <a:p>
            <a:pPr>
              <a:defRPr/>
            </a:pPr>
            <a:fld id="{52FA0088-CA0B-45D1-9382-049AA444FC50}" type="datetimeFigureOut">
              <a:rPr lang="en-US"/>
              <a:pPr>
                <a:defRPr/>
              </a:pPr>
              <a:t>8/31/2022</a:t>
            </a:fld>
            <a:endParaRPr lang="en-US"/>
          </a:p>
        </p:txBody>
      </p:sp>
      <p:sp>
        <p:nvSpPr>
          <p:cNvPr id="4" name="Footer Placeholder 3">
            <a:extLst>
              <a:ext uri="{FF2B5EF4-FFF2-40B4-BE49-F238E27FC236}">
                <a16:creationId xmlns:a16="http://schemas.microsoft.com/office/drawing/2014/main" id="{50947C97-F1C2-3F1D-D0CC-8E3268D24FC8}"/>
              </a:ext>
            </a:extLst>
          </p:cNvPr>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eaLnBrk="0" hangingPunct="0">
              <a:defRPr sz="1200">
                <a:latin typeface="Arial" charset="0"/>
                <a:cs typeface="+mn-cs"/>
              </a:defRPr>
            </a:lvl1pPr>
          </a:lstStyle>
          <a:p>
            <a:pPr>
              <a:defRPr/>
            </a:pPr>
            <a:endParaRPr lang="en-US"/>
          </a:p>
        </p:txBody>
      </p:sp>
      <p:sp>
        <p:nvSpPr>
          <p:cNvPr id="5" name="Slide Number Placeholder 4">
            <a:extLst>
              <a:ext uri="{FF2B5EF4-FFF2-40B4-BE49-F238E27FC236}">
                <a16:creationId xmlns:a16="http://schemas.microsoft.com/office/drawing/2014/main" id="{33832AAF-6F4C-B1D4-6681-5102635534F9}"/>
              </a:ext>
            </a:extLst>
          </p:cNvPr>
          <p:cNvSpPr>
            <a:spLocks noGrp="1"/>
          </p:cNvSpPr>
          <p:nvPr>
            <p:ph type="sldNum" sz="quarter" idx="3"/>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56E2EB98-131C-4C37-AA87-38904EDE001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0E1273-DC45-E6EB-38B4-10AE7164A65E}"/>
              </a:ext>
            </a:extLst>
          </p:cNvPr>
          <p:cNvSpPr>
            <a:spLocks noGrp="1"/>
          </p:cNvSpPr>
          <p:nvPr>
            <p:ph type="hdr" sz="quarter"/>
          </p:nvPr>
        </p:nvSpPr>
        <p:spPr>
          <a:xfrm>
            <a:off x="0" y="0"/>
            <a:ext cx="2971800" cy="465138"/>
          </a:xfrm>
          <a:prstGeom prst="rect">
            <a:avLst/>
          </a:prstGeom>
        </p:spPr>
        <p:txBody>
          <a:bodyPr vert="horz" lIns="91440" tIns="45720" rIns="91440" bIns="45720" rtlCol="0"/>
          <a:lstStyle>
            <a:lvl1pPr algn="l" eaLnBrk="0" hangingPunct="0">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15527C45-4912-E9CF-40A5-98C6C0E34A13}"/>
              </a:ext>
            </a:extLst>
          </p:cNvPr>
          <p:cNvSpPr>
            <a:spLocks noGrp="1"/>
          </p:cNvSpPr>
          <p:nvPr>
            <p:ph type="dt" idx="1"/>
          </p:nvPr>
        </p:nvSpPr>
        <p:spPr>
          <a:xfrm>
            <a:off x="3884613" y="0"/>
            <a:ext cx="2971800" cy="465138"/>
          </a:xfrm>
          <a:prstGeom prst="rect">
            <a:avLst/>
          </a:prstGeom>
        </p:spPr>
        <p:txBody>
          <a:bodyPr vert="horz" lIns="91440" tIns="45720" rIns="91440" bIns="45720" rtlCol="0"/>
          <a:lstStyle>
            <a:lvl1pPr algn="r" eaLnBrk="0" hangingPunct="0">
              <a:defRPr sz="1200">
                <a:latin typeface="Arial" charset="0"/>
                <a:cs typeface="+mn-cs"/>
              </a:defRPr>
            </a:lvl1pPr>
          </a:lstStyle>
          <a:p>
            <a:pPr>
              <a:defRPr/>
            </a:pPr>
            <a:fld id="{A806E693-2FCA-44B4-9E89-0919F3436672}" type="datetimeFigureOut">
              <a:rPr lang="en-US"/>
              <a:pPr>
                <a:defRPr/>
              </a:pPr>
              <a:t>8/31/2022</a:t>
            </a:fld>
            <a:endParaRPr lang="en-US"/>
          </a:p>
        </p:txBody>
      </p:sp>
      <p:sp>
        <p:nvSpPr>
          <p:cNvPr id="4" name="Slide Image Placeholder 3">
            <a:extLst>
              <a:ext uri="{FF2B5EF4-FFF2-40B4-BE49-F238E27FC236}">
                <a16:creationId xmlns:a16="http://schemas.microsoft.com/office/drawing/2014/main" id="{F02F1F43-A023-0129-E777-721D5FF2F4AD}"/>
              </a:ext>
            </a:extLst>
          </p:cNvPr>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7974BA21-6BB5-14F8-8AFD-8687FED825E1}"/>
              </a:ext>
            </a:extLst>
          </p:cNvPr>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9284AF6-1C11-8C6C-6B79-97F58B9A7C10}"/>
              </a:ext>
            </a:extLst>
          </p:cNvPr>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0" hangingPunct="0">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66470A58-9584-2AA3-94A2-AF68349AB083}"/>
              </a:ext>
            </a:extLst>
          </p:cNvPr>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0F0E7053-F12D-480A-8432-5BB7C530C40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1600215E-19A8-90F7-BE8D-920960EEC6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BDB17F62-EA5A-CC5D-25D6-0BB91F5746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a:extLst>
              <a:ext uri="{FF2B5EF4-FFF2-40B4-BE49-F238E27FC236}">
                <a16:creationId xmlns:a16="http://schemas.microsoft.com/office/drawing/2014/main" id="{B7048A3A-A30C-BA6A-F142-9C0EAAB04B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CB976D-B52B-463D-93DB-15431F4699CE}" type="slidenum">
              <a:rPr lang="en-US" altLang="en-US"/>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668233FB-1666-1D3C-1F5A-A4243327F0A3}"/>
              </a:ext>
            </a:extLst>
          </p:cNvPr>
          <p:cNvGrpSpPr>
            <a:grpSpLocks/>
          </p:cNvGrpSpPr>
          <p:nvPr/>
        </p:nvGrpSpPr>
        <p:grpSpPr bwMode="auto">
          <a:xfrm>
            <a:off x="319088" y="1752600"/>
            <a:ext cx="8824912" cy="5129213"/>
            <a:chOff x="201" y="1104"/>
            <a:chExt cx="5559" cy="3231"/>
          </a:xfrm>
        </p:grpSpPr>
        <p:sp>
          <p:nvSpPr>
            <p:cNvPr id="3" name="Freeform 3">
              <a:extLst>
                <a:ext uri="{FF2B5EF4-FFF2-40B4-BE49-F238E27FC236}">
                  <a16:creationId xmlns:a16="http://schemas.microsoft.com/office/drawing/2014/main" id="{E85248C4-AE50-0D02-117B-24C894679F2A}"/>
                </a:ext>
              </a:extLst>
            </p:cNvPr>
            <p:cNvSpPr>
              <a:spLocks/>
            </p:cNvSpPr>
            <p:nvPr/>
          </p:nvSpPr>
          <p:spPr bwMode="ltGray">
            <a:xfrm>
              <a:off x="210" y="1104"/>
              <a:ext cx="5550" cy="3216"/>
            </a:xfrm>
            <a:custGeom>
              <a:avLst/>
              <a:gdLst>
                <a:gd name="T0" fmla="*/ 335 w 5550"/>
                <a:gd name="T1" fmla="*/ 0 h 3216"/>
                <a:gd name="T2" fmla="*/ 333 w 5550"/>
                <a:gd name="T3" fmla="*/ 1290 h 3216"/>
                <a:gd name="T4" fmla="*/ 0 w 5550"/>
                <a:gd name="T5" fmla="*/ 1290 h 3216"/>
                <a:gd name="T6" fmla="*/ 6 w 5550"/>
                <a:gd name="T7" fmla="*/ 3210 h 3216"/>
                <a:gd name="T8" fmla="*/ 5550 w 5550"/>
                <a:gd name="T9" fmla="*/ 3216 h 3216"/>
                <a:gd name="T10" fmla="*/ 5550 w 5550"/>
                <a:gd name="T11" fmla="*/ 0 h 3216"/>
                <a:gd name="T12" fmla="*/ 335 w 5550"/>
                <a:gd name="T13" fmla="*/ 0 h 3216"/>
                <a:gd name="T14" fmla="*/ 335 w 5550"/>
                <a:gd name="T15" fmla="*/ 0 h 32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50" h="3216">
                  <a:moveTo>
                    <a:pt x="335" y="0"/>
                  </a:moveTo>
                  <a:lnTo>
                    <a:pt x="333" y="1290"/>
                  </a:lnTo>
                  <a:lnTo>
                    <a:pt x="0" y="1290"/>
                  </a:lnTo>
                  <a:lnTo>
                    <a:pt x="6" y="3210"/>
                  </a:lnTo>
                  <a:lnTo>
                    <a:pt x="5550" y="3216"/>
                  </a:lnTo>
                  <a:lnTo>
                    <a:pt x="5550" y="0"/>
                  </a:lnTo>
                  <a:lnTo>
                    <a:pt x="335" y="0"/>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 name="Freeform 4">
              <a:extLst>
                <a:ext uri="{FF2B5EF4-FFF2-40B4-BE49-F238E27FC236}">
                  <a16:creationId xmlns:a16="http://schemas.microsoft.com/office/drawing/2014/main" id="{2F4AB5B3-531E-5E0E-D4D0-843F589C65DE}"/>
                </a:ext>
              </a:extLst>
            </p:cNvPr>
            <p:cNvSpPr>
              <a:spLocks/>
            </p:cNvSpPr>
            <p:nvPr/>
          </p:nvSpPr>
          <p:spPr bwMode="ltGray">
            <a:xfrm>
              <a:off x="528" y="2400"/>
              <a:ext cx="5232" cy="1920"/>
            </a:xfrm>
            <a:custGeom>
              <a:avLst/>
              <a:gdLst>
                <a:gd name="T0" fmla="*/ 0 w 4897"/>
                <a:gd name="T1" fmla="*/ 0 h 2182"/>
                <a:gd name="T2" fmla="*/ 0 w 4897"/>
                <a:gd name="T3" fmla="*/ 1486 h 2182"/>
                <a:gd name="T4" fmla="*/ 5972 w 4897"/>
                <a:gd name="T5" fmla="*/ 1486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5">
              <a:extLst>
                <a:ext uri="{FF2B5EF4-FFF2-40B4-BE49-F238E27FC236}">
                  <a16:creationId xmlns:a16="http://schemas.microsoft.com/office/drawing/2014/main" id="{79526EF5-6302-F3B0-1D9A-A8F21E262F5E}"/>
                </a:ext>
              </a:extLst>
            </p:cNvPr>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6" name="Freeform 6">
              <a:extLst>
                <a:ext uri="{FF2B5EF4-FFF2-40B4-BE49-F238E27FC236}">
                  <a16:creationId xmlns:a16="http://schemas.microsoft.com/office/drawing/2014/main" id="{22C55893-4816-08D4-1A0F-2203888DE7B6}"/>
                </a:ext>
              </a:extLst>
            </p:cNvPr>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7" name="Freeform 7">
              <a:extLst>
                <a:ext uri="{FF2B5EF4-FFF2-40B4-BE49-F238E27FC236}">
                  <a16:creationId xmlns:a16="http://schemas.microsoft.com/office/drawing/2014/main" id="{EDC92EF0-5EAF-096F-898B-4DBC639568C1}"/>
                </a:ext>
              </a:extLst>
            </p:cNvPr>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8" name="Freeform 8">
              <a:extLst>
                <a:ext uri="{FF2B5EF4-FFF2-40B4-BE49-F238E27FC236}">
                  <a16:creationId xmlns:a16="http://schemas.microsoft.com/office/drawing/2014/main" id="{DE43C753-0AC6-646E-EA96-96BA09D028CA}"/>
                </a:ext>
              </a:extLst>
            </p:cNvPr>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grpSp>
      <p:sp>
        <p:nvSpPr>
          <p:cNvPr id="4916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4916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a:t>Click to edit Master subtitle style</a:t>
            </a:r>
          </a:p>
        </p:txBody>
      </p:sp>
      <p:sp>
        <p:nvSpPr>
          <p:cNvPr id="9" name="Rectangle 11">
            <a:extLst>
              <a:ext uri="{FF2B5EF4-FFF2-40B4-BE49-F238E27FC236}">
                <a16:creationId xmlns:a16="http://schemas.microsoft.com/office/drawing/2014/main" id="{C12FBB33-4264-DED3-F337-406D37A1B790}"/>
              </a:ext>
            </a:extLst>
          </p:cNvPr>
          <p:cNvSpPr>
            <a:spLocks noGrp="1" noChangeArrowheads="1"/>
          </p:cNvSpPr>
          <p:nvPr>
            <p:ph type="dt" sz="quarter" idx="10"/>
          </p:nvPr>
        </p:nvSpPr>
        <p:spPr>
          <a:xfrm>
            <a:off x="990600" y="6245225"/>
            <a:ext cx="1901825" cy="476250"/>
          </a:xfrm>
        </p:spPr>
        <p:txBody>
          <a:bodyPr/>
          <a:lstStyle>
            <a:lvl1pPr>
              <a:defRPr/>
            </a:lvl1pPr>
          </a:lstStyle>
          <a:p>
            <a:pPr>
              <a:defRPr/>
            </a:pPr>
            <a:endParaRPr lang="en-US"/>
          </a:p>
        </p:txBody>
      </p:sp>
      <p:sp>
        <p:nvSpPr>
          <p:cNvPr id="10" name="Rectangle 12">
            <a:extLst>
              <a:ext uri="{FF2B5EF4-FFF2-40B4-BE49-F238E27FC236}">
                <a16:creationId xmlns:a16="http://schemas.microsoft.com/office/drawing/2014/main" id="{CA95FBFC-85A9-9947-BF7F-802E54415730}"/>
              </a:ext>
            </a:extLst>
          </p:cNvPr>
          <p:cNvSpPr>
            <a:spLocks noGrp="1" noChangeArrowheads="1"/>
          </p:cNvSpPr>
          <p:nvPr>
            <p:ph type="ftr" sz="quarter" idx="11"/>
          </p:nvPr>
        </p:nvSpPr>
        <p:spPr>
          <a:xfrm>
            <a:off x="3468688" y="6245225"/>
            <a:ext cx="2895600" cy="476250"/>
          </a:xfrm>
        </p:spPr>
        <p:txBody>
          <a:bodyPr/>
          <a:lstStyle>
            <a:lvl1pPr>
              <a:defRPr/>
            </a:lvl1pPr>
          </a:lstStyle>
          <a:p>
            <a:pPr>
              <a:defRPr/>
            </a:pPr>
            <a:endParaRPr lang="en-US"/>
          </a:p>
        </p:txBody>
      </p:sp>
      <p:sp>
        <p:nvSpPr>
          <p:cNvPr id="11" name="Rectangle 13">
            <a:extLst>
              <a:ext uri="{FF2B5EF4-FFF2-40B4-BE49-F238E27FC236}">
                <a16:creationId xmlns:a16="http://schemas.microsoft.com/office/drawing/2014/main" id="{6653E854-ED84-42AC-F8B9-F6705534A725}"/>
              </a:ext>
            </a:extLst>
          </p:cNvPr>
          <p:cNvSpPr>
            <a:spLocks noGrp="1" noChangeArrowheads="1"/>
          </p:cNvSpPr>
          <p:nvPr>
            <p:ph type="sldNum" sz="quarter" idx="12"/>
          </p:nvPr>
        </p:nvSpPr>
        <p:spPr/>
        <p:txBody>
          <a:bodyPr/>
          <a:lstStyle>
            <a:lvl1pPr>
              <a:defRPr/>
            </a:lvl1pPr>
          </a:lstStyle>
          <a:p>
            <a:fld id="{7EE80568-DE8D-4B7B-A9B0-8E55B7EB2B7D}" type="slidenum">
              <a:rPr lang="en-US" altLang="en-US"/>
              <a:pPr/>
              <a:t>‹#›</a:t>
            </a:fld>
            <a:endParaRPr lang="en-US" altLang="en-US"/>
          </a:p>
        </p:txBody>
      </p:sp>
    </p:spTree>
    <p:extLst>
      <p:ext uri="{BB962C8B-B14F-4D97-AF65-F5344CB8AC3E}">
        <p14:creationId xmlns:p14="http://schemas.microsoft.com/office/powerpoint/2010/main" val="273854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E9A55DDD-8EF0-DB17-C710-C42A3E45A1B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06EEEF2A-E009-9919-9D3A-9227D9D3C5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DBD4964E-18CB-1106-88E7-45427F101F60}"/>
              </a:ext>
            </a:extLst>
          </p:cNvPr>
          <p:cNvSpPr>
            <a:spLocks noGrp="1" noChangeArrowheads="1"/>
          </p:cNvSpPr>
          <p:nvPr>
            <p:ph type="sldNum" sz="quarter" idx="12"/>
          </p:nvPr>
        </p:nvSpPr>
        <p:spPr>
          <a:ln/>
        </p:spPr>
        <p:txBody>
          <a:bodyPr/>
          <a:lstStyle>
            <a:lvl1pPr>
              <a:defRPr/>
            </a:lvl1pPr>
          </a:lstStyle>
          <a:p>
            <a:fld id="{C6B4DA01-8AFC-4F99-B085-B0EAC152F612}" type="slidenum">
              <a:rPr lang="en-US" altLang="en-US"/>
              <a:pPr/>
              <a:t>‹#›</a:t>
            </a:fld>
            <a:endParaRPr lang="en-US" altLang="en-US"/>
          </a:p>
        </p:txBody>
      </p:sp>
    </p:spTree>
    <p:extLst>
      <p:ext uri="{BB962C8B-B14F-4D97-AF65-F5344CB8AC3E}">
        <p14:creationId xmlns:p14="http://schemas.microsoft.com/office/powerpoint/2010/main" val="2574011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F7EBB96A-E16C-136F-BB63-9267136067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BA49B27F-730D-0BA0-FB3E-A1FC29EBB9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A644C76D-F790-37F2-FD7B-5DB911F10613}"/>
              </a:ext>
            </a:extLst>
          </p:cNvPr>
          <p:cNvSpPr>
            <a:spLocks noGrp="1" noChangeArrowheads="1"/>
          </p:cNvSpPr>
          <p:nvPr>
            <p:ph type="sldNum" sz="quarter" idx="12"/>
          </p:nvPr>
        </p:nvSpPr>
        <p:spPr>
          <a:ln/>
        </p:spPr>
        <p:txBody>
          <a:bodyPr/>
          <a:lstStyle>
            <a:lvl1pPr>
              <a:defRPr/>
            </a:lvl1pPr>
          </a:lstStyle>
          <a:p>
            <a:fld id="{0D8FF296-F944-4CB7-BF07-55A249B610C2}" type="slidenum">
              <a:rPr lang="en-US" altLang="en-US"/>
              <a:pPr/>
              <a:t>‹#›</a:t>
            </a:fld>
            <a:endParaRPr lang="en-US" altLang="en-US"/>
          </a:p>
        </p:txBody>
      </p:sp>
    </p:spTree>
    <p:extLst>
      <p:ext uri="{BB962C8B-B14F-4D97-AF65-F5344CB8AC3E}">
        <p14:creationId xmlns:p14="http://schemas.microsoft.com/office/powerpoint/2010/main" val="61526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EC239892-583C-BF02-6DA5-0215AF8548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26987DE9-591B-CD15-5202-47211E7480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5AE33CC-7A93-1940-87AD-F84D09243714}"/>
              </a:ext>
            </a:extLst>
          </p:cNvPr>
          <p:cNvSpPr>
            <a:spLocks noGrp="1" noChangeArrowheads="1"/>
          </p:cNvSpPr>
          <p:nvPr>
            <p:ph type="sldNum" sz="quarter" idx="12"/>
          </p:nvPr>
        </p:nvSpPr>
        <p:spPr>
          <a:ln/>
        </p:spPr>
        <p:txBody>
          <a:bodyPr/>
          <a:lstStyle>
            <a:lvl1pPr>
              <a:defRPr/>
            </a:lvl1pPr>
          </a:lstStyle>
          <a:p>
            <a:fld id="{C5D59071-5F75-4038-AD77-BD44D96C2718}" type="slidenum">
              <a:rPr lang="en-US" altLang="en-US"/>
              <a:pPr/>
              <a:t>‹#›</a:t>
            </a:fld>
            <a:endParaRPr lang="en-US" altLang="en-US"/>
          </a:p>
        </p:txBody>
      </p:sp>
    </p:spTree>
    <p:extLst>
      <p:ext uri="{BB962C8B-B14F-4D97-AF65-F5344CB8AC3E}">
        <p14:creationId xmlns:p14="http://schemas.microsoft.com/office/powerpoint/2010/main" val="18105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C412064C-95EB-3F01-488E-3E252B537A1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8B9AD4F9-D5B6-6F98-0157-A13DE49EF9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D632CA56-A3AA-3314-09C5-CDCEBC73BB48}"/>
              </a:ext>
            </a:extLst>
          </p:cNvPr>
          <p:cNvSpPr>
            <a:spLocks noGrp="1" noChangeArrowheads="1"/>
          </p:cNvSpPr>
          <p:nvPr>
            <p:ph type="sldNum" sz="quarter" idx="12"/>
          </p:nvPr>
        </p:nvSpPr>
        <p:spPr>
          <a:ln/>
        </p:spPr>
        <p:txBody>
          <a:bodyPr/>
          <a:lstStyle>
            <a:lvl1pPr>
              <a:defRPr/>
            </a:lvl1pPr>
          </a:lstStyle>
          <a:p>
            <a:fld id="{3C55F37D-AB4D-4D9F-A15F-4D0DC2CE39B2}" type="slidenum">
              <a:rPr lang="en-US" altLang="en-US"/>
              <a:pPr/>
              <a:t>‹#›</a:t>
            </a:fld>
            <a:endParaRPr lang="en-US" altLang="en-US"/>
          </a:p>
        </p:txBody>
      </p:sp>
    </p:spTree>
    <p:extLst>
      <p:ext uri="{BB962C8B-B14F-4D97-AF65-F5344CB8AC3E}">
        <p14:creationId xmlns:p14="http://schemas.microsoft.com/office/powerpoint/2010/main" val="1791703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56C0378E-62A3-62B3-B210-025900F0E55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F5A13CBA-987D-C6A1-A80F-0088FD81B2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081C81A7-D739-913D-A095-FF41B468D721}"/>
              </a:ext>
            </a:extLst>
          </p:cNvPr>
          <p:cNvSpPr>
            <a:spLocks noGrp="1" noChangeArrowheads="1"/>
          </p:cNvSpPr>
          <p:nvPr>
            <p:ph type="sldNum" sz="quarter" idx="12"/>
          </p:nvPr>
        </p:nvSpPr>
        <p:spPr>
          <a:ln/>
        </p:spPr>
        <p:txBody>
          <a:bodyPr/>
          <a:lstStyle>
            <a:lvl1pPr>
              <a:defRPr/>
            </a:lvl1pPr>
          </a:lstStyle>
          <a:p>
            <a:fld id="{EF491646-9605-4CBC-985E-052D2E7D0BD9}" type="slidenum">
              <a:rPr lang="en-US" altLang="en-US"/>
              <a:pPr/>
              <a:t>‹#›</a:t>
            </a:fld>
            <a:endParaRPr lang="en-US" altLang="en-US"/>
          </a:p>
        </p:txBody>
      </p:sp>
    </p:spTree>
    <p:extLst>
      <p:ext uri="{BB962C8B-B14F-4D97-AF65-F5344CB8AC3E}">
        <p14:creationId xmlns:p14="http://schemas.microsoft.com/office/powerpoint/2010/main" val="371487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12BCF9C9-F38E-3C67-6F6D-7DF98BE9295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8799AA3F-933C-2CC5-D481-C6D21204BA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5C42D952-32D5-46FC-587F-88A62714212C}"/>
              </a:ext>
            </a:extLst>
          </p:cNvPr>
          <p:cNvSpPr>
            <a:spLocks noGrp="1" noChangeArrowheads="1"/>
          </p:cNvSpPr>
          <p:nvPr>
            <p:ph type="sldNum" sz="quarter" idx="12"/>
          </p:nvPr>
        </p:nvSpPr>
        <p:spPr>
          <a:ln/>
        </p:spPr>
        <p:txBody>
          <a:bodyPr/>
          <a:lstStyle>
            <a:lvl1pPr>
              <a:defRPr/>
            </a:lvl1pPr>
          </a:lstStyle>
          <a:p>
            <a:fld id="{3E16027A-3219-49FA-AF1C-4EADCB6CD0C2}" type="slidenum">
              <a:rPr lang="en-US" altLang="en-US"/>
              <a:pPr/>
              <a:t>‹#›</a:t>
            </a:fld>
            <a:endParaRPr lang="en-US" altLang="en-US"/>
          </a:p>
        </p:txBody>
      </p:sp>
    </p:spTree>
    <p:extLst>
      <p:ext uri="{BB962C8B-B14F-4D97-AF65-F5344CB8AC3E}">
        <p14:creationId xmlns:p14="http://schemas.microsoft.com/office/powerpoint/2010/main" val="2634408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29AF9FE1-8D7F-9E5C-90B2-FC8EF1BF82F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68272D28-D237-7353-C62E-8F05CA100A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8C5793F0-EA03-B48F-A051-8F0F78DD9495}"/>
              </a:ext>
            </a:extLst>
          </p:cNvPr>
          <p:cNvSpPr>
            <a:spLocks noGrp="1" noChangeArrowheads="1"/>
          </p:cNvSpPr>
          <p:nvPr>
            <p:ph type="sldNum" sz="quarter" idx="12"/>
          </p:nvPr>
        </p:nvSpPr>
        <p:spPr>
          <a:ln/>
        </p:spPr>
        <p:txBody>
          <a:bodyPr/>
          <a:lstStyle>
            <a:lvl1pPr>
              <a:defRPr/>
            </a:lvl1pPr>
          </a:lstStyle>
          <a:p>
            <a:fld id="{F251059C-C27D-467E-95BB-727D2B953355}" type="slidenum">
              <a:rPr lang="en-US" altLang="en-US"/>
              <a:pPr/>
              <a:t>‹#›</a:t>
            </a:fld>
            <a:endParaRPr lang="en-US" altLang="en-US"/>
          </a:p>
        </p:txBody>
      </p:sp>
    </p:spTree>
    <p:extLst>
      <p:ext uri="{BB962C8B-B14F-4D97-AF65-F5344CB8AC3E}">
        <p14:creationId xmlns:p14="http://schemas.microsoft.com/office/powerpoint/2010/main" val="372290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FE08AE0-925E-4B85-A559-1E61B21E49A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6FB79CA8-70F1-7739-1574-7A9D8542C8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7C7729FF-DE9E-A74A-DA72-BB4D3D6D6789}"/>
              </a:ext>
            </a:extLst>
          </p:cNvPr>
          <p:cNvSpPr>
            <a:spLocks noGrp="1" noChangeArrowheads="1"/>
          </p:cNvSpPr>
          <p:nvPr>
            <p:ph type="sldNum" sz="quarter" idx="12"/>
          </p:nvPr>
        </p:nvSpPr>
        <p:spPr>
          <a:ln/>
        </p:spPr>
        <p:txBody>
          <a:bodyPr/>
          <a:lstStyle>
            <a:lvl1pPr>
              <a:defRPr/>
            </a:lvl1pPr>
          </a:lstStyle>
          <a:p>
            <a:fld id="{F171AD00-6099-41D7-A649-B396DBC3A8A4}" type="slidenum">
              <a:rPr lang="en-US" altLang="en-US"/>
              <a:pPr/>
              <a:t>‹#›</a:t>
            </a:fld>
            <a:endParaRPr lang="en-US" altLang="en-US"/>
          </a:p>
        </p:txBody>
      </p:sp>
    </p:spTree>
    <p:extLst>
      <p:ext uri="{BB962C8B-B14F-4D97-AF65-F5344CB8AC3E}">
        <p14:creationId xmlns:p14="http://schemas.microsoft.com/office/powerpoint/2010/main" val="110933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AB6E484F-73F6-9C0D-A567-AA53A1250A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126B1C01-E912-1604-84E1-9BAA5186EB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4FC6F854-AE34-1161-F249-CA840FF58445}"/>
              </a:ext>
            </a:extLst>
          </p:cNvPr>
          <p:cNvSpPr>
            <a:spLocks noGrp="1" noChangeArrowheads="1"/>
          </p:cNvSpPr>
          <p:nvPr>
            <p:ph type="sldNum" sz="quarter" idx="12"/>
          </p:nvPr>
        </p:nvSpPr>
        <p:spPr>
          <a:ln/>
        </p:spPr>
        <p:txBody>
          <a:bodyPr/>
          <a:lstStyle>
            <a:lvl1pPr>
              <a:defRPr/>
            </a:lvl1pPr>
          </a:lstStyle>
          <a:p>
            <a:fld id="{F385CF8F-C771-4466-9B73-CD7969B7F8A6}" type="slidenum">
              <a:rPr lang="en-US" altLang="en-US"/>
              <a:pPr/>
              <a:t>‹#›</a:t>
            </a:fld>
            <a:endParaRPr lang="en-US" altLang="en-US"/>
          </a:p>
        </p:txBody>
      </p:sp>
    </p:spTree>
    <p:extLst>
      <p:ext uri="{BB962C8B-B14F-4D97-AF65-F5344CB8AC3E}">
        <p14:creationId xmlns:p14="http://schemas.microsoft.com/office/powerpoint/2010/main" val="2234162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60B3CD8E-9835-7ADD-1E3B-6BC99C682D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DC099775-0278-B71B-CABD-C5B3F29ECF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2D8840FC-F06C-4E2D-9363-155C804A3FF0}"/>
              </a:ext>
            </a:extLst>
          </p:cNvPr>
          <p:cNvSpPr>
            <a:spLocks noGrp="1" noChangeArrowheads="1"/>
          </p:cNvSpPr>
          <p:nvPr>
            <p:ph type="sldNum" sz="quarter" idx="12"/>
          </p:nvPr>
        </p:nvSpPr>
        <p:spPr>
          <a:ln/>
        </p:spPr>
        <p:txBody>
          <a:bodyPr/>
          <a:lstStyle>
            <a:lvl1pPr>
              <a:defRPr/>
            </a:lvl1pPr>
          </a:lstStyle>
          <a:p>
            <a:fld id="{C1566411-5E95-4449-AAA1-7F4A59C12F4C}" type="slidenum">
              <a:rPr lang="en-US" altLang="en-US"/>
              <a:pPr/>
              <a:t>‹#›</a:t>
            </a:fld>
            <a:endParaRPr lang="en-US" altLang="en-US"/>
          </a:p>
        </p:txBody>
      </p:sp>
    </p:spTree>
    <p:extLst>
      <p:ext uri="{BB962C8B-B14F-4D97-AF65-F5344CB8AC3E}">
        <p14:creationId xmlns:p14="http://schemas.microsoft.com/office/powerpoint/2010/main" val="476430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C672981A-B0E4-B3D3-E8B8-04A50D9DB9E0}"/>
              </a:ext>
            </a:extLst>
          </p:cNvPr>
          <p:cNvGrpSpPr>
            <a:grpSpLocks/>
          </p:cNvGrpSpPr>
          <p:nvPr/>
        </p:nvGrpSpPr>
        <p:grpSpPr bwMode="auto">
          <a:xfrm>
            <a:off x="319088" y="1828800"/>
            <a:ext cx="8824912" cy="5029200"/>
            <a:chOff x="201" y="1152"/>
            <a:chExt cx="5559" cy="3168"/>
          </a:xfrm>
        </p:grpSpPr>
        <p:sp>
          <p:nvSpPr>
            <p:cNvPr id="1032" name="Freeform 3">
              <a:extLst>
                <a:ext uri="{FF2B5EF4-FFF2-40B4-BE49-F238E27FC236}">
                  <a16:creationId xmlns:a16="http://schemas.microsoft.com/office/drawing/2014/main" id="{2975127F-7209-3773-4ADC-F4142DD70710}"/>
                </a:ext>
              </a:extLst>
            </p:cNvPr>
            <p:cNvSpPr>
              <a:spLocks/>
            </p:cNvSpPr>
            <p:nvPr/>
          </p:nvSpPr>
          <p:spPr bwMode="ltGray">
            <a:xfrm>
              <a:off x="528" y="2909"/>
              <a:ext cx="5232" cy="1411"/>
            </a:xfrm>
            <a:custGeom>
              <a:avLst/>
              <a:gdLst>
                <a:gd name="T0" fmla="*/ 0 w 4897"/>
                <a:gd name="T1" fmla="*/ 0 h 2182"/>
                <a:gd name="T2" fmla="*/ 0 w 4897"/>
                <a:gd name="T3" fmla="*/ 590 h 2182"/>
                <a:gd name="T4" fmla="*/ 5972 w 4897"/>
                <a:gd name="T5" fmla="*/ 590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4">
              <a:extLst>
                <a:ext uri="{FF2B5EF4-FFF2-40B4-BE49-F238E27FC236}">
                  <a16:creationId xmlns:a16="http://schemas.microsoft.com/office/drawing/2014/main" id="{05820BAD-4A91-2912-B62E-1AF5E6FD968C}"/>
                </a:ext>
              </a:extLst>
            </p:cNvPr>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5">
              <a:extLst>
                <a:ext uri="{FF2B5EF4-FFF2-40B4-BE49-F238E27FC236}">
                  <a16:creationId xmlns:a16="http://schemas.microsoft.com/office/drawing/2014/main" id="{DBC58C1F-4151-9217-B8DA-BB389FF25027}"/>
                </a:ext>
              </a:extLst>
            </p:cNvPr>
            <p:cNvSpPr>
              <a:spLocks/>
            </p:cNvSpPr>
            <p:nvPr/>
          </p:nvSpPr>
          <p:spPr bwMode="ltGray">
            <a:xfrm>
              <a:off x="528" y="2932"/>
              <a:ext cx="5232" cy="1388"/>
            </a:xfrm>
            <a:custGeom>
              <a:avLst/>
              <a:gdLst>
                <a:gd name="T0" fmla="*/ 0 w 4897"/>
                <a:gd name="T1" fmla="*/ 0 h 2182"/>
                <a:gd name="T2" fmla="*/ 0 w 4897"/>
                <a:gd name="T3" fmla="*/ 562 h 2182"/>
                <a:gd name="T4" fmla="*/ 5972 w 4897"/>
                <a:gd name="T5" fmla="*/ 562 h 2182"/>
                <a:gd name="T6" fmla="*/ 597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34" name="Freeform 6">
              <a:extLst>
                <a:ext uri="{FF2B5EF4-FFF2-40B4-BE49-F238E27FC236}">
                  <a16:creationId xmlns:a16="http://schemas.microsoft.com/office/drawing/2014/main" id="{8281055E-87F3-A806-9C32-72A8ECEE51B1}"/>
                </a:ext>
              </a:extLst>
            </p:cNvPr>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48135" name="Freeform 7">
              <a:extLst>
                <a:ext uri="{FF2B5EF4-FFF2-40B4-BE49-F238E27FC236}">
                  <a16:creationId xmlns:a16="http://schemas.microsoft.com/office/drawing/2014/main" id="{AE655DF0-FE55-155F-E13D-110949515A51}"/>
                </a:ext>
              </a:extLst>
            </p:cNvPr>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48136" name="Freeform 8">
              <a:extLst>
                <a:ext uri="{FF2B5EF4-FFF2-40B4-BE49-F238E27FC236}">
                  <a16:creationId xmlns:a16="http://schemas.microsoft.com/office/drawing/2014/main" id="{0AF66BF2-4E67-2BE7-78C6-9F918D124383}"/>
                </a:ext>
              </a:extLst>
            </p:cNvPr>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48137" name="Freeform 9">
              <a:extLst>
                <a:ext uri="{FF2B5EF4-FFF2-40B4-BE49-F238E27FC236}">
                  <a16:creationId xmlns:a16="http://schemas.microsoft.com/office/drawing/2014/main" id="{7AA63F77-64C8-6B42-B265-17F146D64161}"/>
                </a:ext>
              </a:extLst>
            </p:cNvPr>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sp>
          <p:nvSpPr>
            <p:cNvPr id="48138" name="Freeform 10">
              <a:extLst>
                <a:ext uri="{FF2B5EF4-FFF2-40B4-BE49-F238E27FC236}">
                  <a16:creationId xmlns:a16="http://schemas.microsoft.com/office/drawing/2014/main" id="{B0F99C95-A7BA-6C74-0014-C4A926A2B81A}"/>
                </a:ext>
              </a:extLst>
            </p:cNvPr>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latin typeface="Arial" charset="0"/>
                <a:cs typeface="+mn-cs"/>
              </a:endParaRPr>
            </a:p>
          </p:txBody>
        </p:sp>
      </p:grpSp>
      <p:sp>
        <p:nvSpPr>
          <p:cNvPr id="48139" name="Rectangle 11">
            <a:extLst>
              <a:ext uri="{FF2B5EF4-FFF2-40B4-BE49-F238E27FC236}">
                <a16:creationId xmlns:a16="http://schemas.microsoft.com/office/drawing/2014/main" id="{39D9BE85-551B-CE02-08C0-6F3FB60EF265}"/>
              </a:ext>
            </a:extLst>
          </p:cNvPr>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48140" name="Rectangle 12">
            <a:extLst>
              <a:ext uri="{FF2B5EF4-FFF2-40B4-BE49-F238E27FC236}">
                <a16:creationId xmlns:a16="http://schemas.microsoft.com/office/drawing/2014/main" id="{773C78D3-565B-6F2B-25CB-BB60C3D19FE1}"/>
              </a:ext>
            </a:extLst>
          </p:cNvPr>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48141" name="Rectangle 13">
            <a:extLst>
              <a:ext uri="{FF2B5EF4-FFF2-40B4-BE49-F238E27FC236}">
                <a16:creationId xmlns:a16="http://schemas.microsoft.com/office/drawing/2014/main" id="{559BECD1-1E24-B8F3-7A41-F2CD63175116}"/>
              </a:ext>
            </a:extLst>
          </p:cNvPr>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529D13F7-3D75-4657-9D17-5CD8AC3A968E}" type="slidenum">
              <a:rPr lang="en-US" altLang="en-US"/>
              <a:pPr/>
              <a:t>‹#›</a:t>
            </a:fld>
            <a:endParaRPr lang="en-US" altLang="en-US"/>
          </a:p>
        </p:txBody>
      </p:sp>
      <p:sp>
        <p:nvSpPr>
          <p:cNvPr id="48142" name="Rectangle 14">
            <a:extLst>
              <a:ext uri="{FF2B5EF4-FFF2-40B4-BE49-F238E27FC236}">
                <a16:creationId xmlns:a16="http://schemas.microsoft.com/office/drawing/2014/main" id="{5252886E-64A8-D519-4BC1-A171F69A6ED3}"/>
              </a:ext>
            </a:extLst>
          </p:cNvPr>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8143" name="Rectangle 15">
            <a:extLst>
              <a:ext uri="{FF2B5EF4-FFF2-40B4-BE49-F238E27FC236}">
                <a16:creationId xmlns:a16="http://schemas.microsoft.com/office/drawing/2014/main" id="{7450D98D-F3DD-F007-96AE-70A5C36704FE}"/>
              </a:ext>
            </a:extLst>
          </p:cNvPr>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3" grpId="0" build="p">
        <p:tmplLst>
          <p:tmpl lvl="1">
            <p:tnLst>
              <p:par>
                <p:cTn presetID="1" presetClass="entr" presetSubtype="0" fill="hold" nodeType="click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8143"/>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ab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unnah.com/tirmidhi:192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muhammad.net/index.php/biographies/17-ar-raheeq-al-makhtum/9-a-cooperation-and-non-aggress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islam101.ne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unnah.com/riyadussalihin:183" TargetMode="External"/><Relationship Id="rId2" Type="http://schemas.openxmlformats.org/officeDocument/2006/relationships/hyperlink" Target="https://sunnah.com/nasai:499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sunnah.com/adab:112" TargetMode="External"/><Relationship Id="rId2" Type="http://schemas.openxmlformats.org/officeDocument/2006/relationships/hyperlink" Target="https://sunnah.com/bukhari:613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sunnah.com/tirmidhi:614" TargetMode="External"/><Relationship Id="rId2" Type="http://schemas.openxmlformats.org/officeDocument/2006/relationships/hyperlink" Target="https://sunnah.com/nawawi40:26" TargetMode="External"/><Relationship Id="rId1" Type="http://schemas.openxmlformats.org/officeDocument/2006/relationships/slideLayout" Target="../slideLayouts/slideLayout2.xml"/><Relationship Id="rId4" Type="http://schemas.openxmlformats.org/officeDocument/2006/relationships/hyperlink" Target="https://sunnah.com/tirmidhi:1922"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com/imgres?imgurl=http://www.indiadaily.org/images/9_11_attack.jpg&amp;imgrefurl=http://ninak.learnerblogs.org/feed/&amp;h=382&amp;w=360&amp;sz=18&amp;tbnid=tojlFzJOVR81zM::&amp;tbnh=123&amp;tbnw=116&amp;prev=/images?q=pictures+of+9+11+attack&amp;usg=__Jl3j8oLkCiR1Bv32HKcF7dCXBoY=&amp;ei=q16pSfWrEYqhtwfZo6TrDw&amp;sa=X&amp;oi=image_result&amp;resnum=1&amp;ct=image&amp;cd=1" TargetMode="External"/><Relationship Id="rId7" Type="http://schemas.openxmlformats.org/officeDocument/2006/relationships/image" Target="../media/image10.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www.antiwar.com/photos/perm/capt4.jpg" TargetMode="External"/><Relationship Id="rId5" Type="http://schemas.openxmlformats.org/officeDocument/2006/relationships/image" Target="../media/image9.jpeg"/><Relationship Id="rId4" Type="http://schemas.openxmlformats.org/officeDocument/2006/relationships/image" Target="../media/image8.jpeg"/></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buaminaelias.com/islam-against-racism-bigotr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32A3E6B-DFE1-A4AB-D86B-7D854A271FF2}"/>
              </a:ext>
            </a:extLst>
          </p:cNvPr>
          <p:cNvSpPr>
            <a:spLocks noGrp="1" noChangeArrowheads="1"/>
          </p:cNvSpPr>
          <p:nvPr>
            <p:ph type="ctrTitle"/>
          </p:nvPr>
        </p:nvSpPr>
        <p:spPr/>
        <p:txBody>
          <a:bodyPr/>
          <a:lstStyle/>
          <a:p>
            <a:pPr algn="ctr" eaLnBrk="1" hangingPunct="1">
              <a:defRPr/>
            </a:pPr>
            <a:r>
              <a:rPr lang="en-US" dirty="0">
                <a:solidFill>
                  <a:srgbClr val="FFFF00"/>
                </a:solidFill>
              </a:rPr>
              <a:t>Islam For Humanity</a:t>
            </a:r>
            <a:br>
              <a:rPr lang="en-US" dirty="0">
                <a:solidFill>
                  <a:srgbClr val="FFFF00"/>
                </a:solidFill>
              </a:rPr>
            </a:br>
            <a:endParaRPr lang="en-US" sz="2800" dirty="0">
              <a:solidFill>
                <a:srgbClr val="FFFF00"/>
              </a:solidFill>
            </a:endParaRPr>
          </a:p>
        </p:txBody>
      </p:sp>
      <p:sp>
        <p:nvSpPr>
          <p:cNvPr id="2051" name="Rectangle 3">
            <a:extLst>
              <a:ext uri="{FF2B5EF4-FFF2-40B4-BE49-F238E27FC236}">
                <a16:creationId xmlns:a16="http://schemas.microsoft.com/office/drawing/2014/main" id="{84942C53-9D6B-AD44-8E0E-25EC7161F580}"/>
              </a:ext>
            </a:extLst>
          </p:cNvPr>
          <p:cNvSpPr>
            <a:spLocks noGrp="1" noChangeArrowheads="1"/>
          </p:cNvSpPr>
          <p:nvPr>
            <p:ph type="subTitle" idx="1"/>
          </p:nvPr>
        </p:nvSpPr>
        <p:spPr/>
        <p:txBody>
          <a:bodyPr/>
          <a:lstStyle/>
          <a:p>
            <a:pPr algn="ctr" eaLnBrk="1" hangingPunct="1">
              <a:defRPr/>
            </a:pPr>
            <a:r>
              <a:rPr lang="en-US" i="1" dirty="0"/>
              <a:t>Dr. </a:t>
            </a:r>
            <a:r>
              <a:rPr lang="en-US" i="1" dirty="0" err="1"/>
              <a:t>Ishaq</a:t>
            </a:r>
            <a:r>
              <a:rPr lang="en-US" i="1" dirty="0"/>
              <a:t> </a:t>
            </a:r>
            <a:r>
              <a:rPr lang="en-US" i="1" dirty="0" err="1"/>
              <a:t>Zahid</a:t>
            </a:r>
            <a:endParaRPr lang="en-US" i="1" dirty="0"/>
          </a:p>
          <a:p>
            <a:pPr algn="ctr" eaLnBrk="1" hangingPunct="1">
              <a:defRPr/>
            </a:pPr>
            <a:r>
              <a:rPr lang="en-US" i="1" dirty="0">
                <a:hlinkClick r:id="rId2"/>
              </a:rPr>
              <a:t>http://www.sabr.com</a:t>
            </a:r>
            <a:endParaRPr lang="en-US" i="1" dirty="0"/>
          </a:p>
          <a:p>
            <a:pPr algn="ctr" eaLnBrk="1" hangingPunct="1">
              <a:defRPr/>
            </a:pPr>
            <a:r>
              <a:rPr lang="en-US" sz="2400" i="1" dirty="0"/>
              <a:t>02/05/2012</a:t>
            </a:r>
          </a:p>
          <a:p>
            <a:pPr algn="ctr" eaLnBrk="1" hangingPunct="1">
              <a:defRPr/>
            </a:pPr>
            <a:r>
              <a:rPr lang="en-US" sz="1200" i="1" dirty="0"/>
              <a:t>Updated: 8/31/2022</a:t>
            </a:r>
          </a:p>
        </p:txBody>
      </p:sp>
      <p:pic>
        <p:nvPicPr>
          <p:cNvPr id="3076" name="Picture 4">
            <a:extLst>
              <a:ext uri="{FF2B5EF4-FFF2-40B4-BE49-F238E27FC236}">
                <a16:creationId xmlns:a16="http://schemas.microsoft.com/office/drawing/2014/main" id="{652FBF19-D33D-F06A-A746-9DDA153633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838200"/>
            <a:ext cx="1562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F98FB-7873-8648-6CD7-7DB17F5A5B35}"/>
              </a:ext>
            </a:extLst>
          </p:cNvPr>
          <p:cNvSpPr>
            <a:spLocks noGrp="1"/>
          </p:cNvSpPr>
          <p:nvPr>
            <p:ph type="title"/>
          </p:nvPr>
        </p:nvSpPr>
        <p:spPr/>
        <p:txBody>
          <a:bodyPr/>
          <a:lstStyle/>
          <a:p>
            <a:pPr algn="ctr">
              <a:defRPr/>
            </a:pPr>
            <a:r>
              <a:rPr lang="en-US" sz="4000" dirty="0">
                <a:solidFill>
                  <a:srgbClr val="FFFF00"/>
                </a:solidFill>
              </a:rPr>
              <a:t>7. Cooperate in Good, But Not in Evil</a:t>
            </a:r>
          </a:p>
        </p:txBody>
      </p:sp>
      <p:sp>
        <p:nvSpPr>
          <p:cNvPr id="3" name="Content Placeholder 2">
            <a:extLst>
              <a:ext uri="{FF2B5EF4-FFF2-40B4-BE49-F238E27FC236}">
                <a16:creationId xmlns:a16="http://schemas.microsoft.com/office/drawing/2014/main" id="{512E21B8-AAEE-D6FF-2179-CDD673096439}"/>
              </a:ext>
            </a:extLst>
          </p:cNvPr>
          <p:cNvSpPr>
            <a:spLocks noGrp="1"/>
          </p:cNvSpPr>
          <p:nvPr>
            <p:ph idx="1"/>
          </p:nvPr>
        </p:nvSpPr>
        <p:spPr/>
        <p:txBody>
          <a:bodyPr/>
          <a:lstStyle/>
          <a:p>
            <a:pPr>
              <a:buFont typeface="Wingdings" panose="05000000000000000000" pitchFamily="2" charset="2"/>
              <a:buNone/>
              <a:defRPr/>
            </a:pPr>
            <a:r>
              <a:rPr lang="en-GB" i="1" dirty="0"/>
              <a:t>"...Help and Cooperate one another in righteousness and piety, but help and cooperate not one another in sin and rancour..."</a:t>
            </a:r>
            <a:r>
              <a:rPr lang="en-GB" dirty="0"/>
              <a:t> </a:t>
            </a:r>
            <a:r>
              <a:rPr lang="en-US" i="1" dirty="0"/>
              <a:t> (The Holy Quran, 5:2)</a:t>
            </a:r>
            <a:endParaRPr lang="en-US" dirty="0"/>
          </a:p>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E7F6-D0C2-1917-2763-58D87F1DBC03}"/>
              </a:ext>
            </a:extLst>
          </p:cNvPr>
          <p:cNvSpPr>
            <a:spLocks noGrp="1"/>
          </p:cNvSpPr>
          <p:nvPr>
            <p:ph type="title"/>
          </p:nvPr>
        </p:nvSpPr>
        <p:spPr/>
        <p:txBody>
          <a:bodyPr/>
          <a:lstStyle/>
          <a:p>
            <a:pPr algn="ctr">
              <a:defRPr/>
            </a:pPr>
            <a:r>
              <a:rPr lang="en-US" sz="4000" dirty="0">
                <a:solidFill>
                  <a:schemeClr val="folHlink"/>
                </a:solidFill>
              </a:rPr>
              <a:t>8. No Compulsion in Religion</a:t>
            </a:r>
            <a:endParaRPr lang="en-US" sz="4000" dirty="0"/>
          </a:p>
        </p:txBody>
      </p:sp>
      <p:sp>
        <p:nvSpPr>
          <p:cNvPr id="3" name="Content Placeholder 2">
            <a:extLst>
              <a:ext uri="{FF2B5EF4-FFF2-40B4-BE49-F238E27FC236}">
                <a16:creationId xmlns:a16="http://schemas.microsoft.com/office/drawing/2014/main" id="{E88ADDC1-1C14-25AB-CA89-4D34AD2A94F0}"/>
              </a:ext>
            </a:extLst>
          </p:cNvPr>
          <p:cNvSpPr>
            <a:spLocks noGrp="1"/>
          </p:cNvSpPr>
          <p:nvPr>
            <p:ph idx="1"/>
          </p:nvPr>
        </p:nvSpPr>
        <p:spPr/>
        <p:txBody>
          <a:bodyPr/>
          <a:lstStyle/>
          <a:p>
            <a:pPr>
              <a:lnSpc>
                <a:spcPct val="90000"/>
              </a:lnSpc>
              <a:buClr>
                <a:srgbClr val="00FFFF"/>
              </a:buClr>
              <a:buFont typeface="Wingdings" panose="05000000000000000000" pitchFamily="2" charset="2"/>
              <a:buNone/>
              <a:defRPr/>
            </a:pPr>
            <a:r>
              <a:rPr lang="en-US" sz="3600" dirty="0"/>
              <a:t>	“</a:t>
            </a:r>
            <a:r>
              <a:rPr lang="en-US" i="1" dirty="0"/>
              <a:t>Let there be no compulsion in religion. Truth stands out clear from Error. Whoever rejects evil and believes in God has grasped the most trustworthy hand-hold, that never breaks. And God hears and knows all things.”</a:t>
            </a:r>
          </a:p>
          <a:p>
            <a:pPr>
              <a:lnSpc>
                <a:spcPct val="90000"/>
              </a:lnSpc>
              <a:buClr>
                <a:srgbClr val="00FFFF"/>
              </a:buClr>
              <a:buFont typeface="Wingdings" panose="05000000000000000000" pitchFamily="2" charset="2"/>
              <a:buNone/>
              <a:defRPr/>
            </a:pPr>
            <a:r>
              <a:rPr lang="en-US" sz="2400" dirty="0"/>
              <a:t>(The Holy Quran, 2.256)</a:t>
            </a:r>
          </a:p>
          <a:p>
            <a:pP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70F05-FB5A-CC80-9A18-2321E6FD6BDB}"/>
              </a:ext>
            </a:extLst>
          </p:cNvPr>
          <p:cNvSpPr>
            <a:spLocks noGrp="1"/>
          </p:cNvSpPr>
          <p:nvPr>
            <p:ph type="title"/>
          </p:nvPr>
        </p:nvSpPr>
        <p:spPr/>
        <p:txBody>
          <a:bodyPr/>
          <a:lstStyle/>
          <a:p>
            <a:pPr algn="ctr">
              <a:defRPr/>
            </a:pPr>
            <a:r>
              <a:rPr lang="en-US" sz="4000" dirty="0">
                <a:solidFill>
                  <a:srgbClr val="FFFF00"/>
                </a:solidFill>
              </a:rPr>
              <a:t>9. Serve All</a:t>
            </a:r>
          </a:p>
        </p:txBody>
      </p:sp>
      <p:sp>
        <p:nvSpPr>
          <p:cNvPr id="3" name="Content Placeholder 2">
            <a:extLst>
              <a:ext uri="{FF2B5EF4-FFF2-40B4-BE49-F238E27FC236}">
                <a16:creationId xmlns:a16="http://schemas.microsoft.com/office/drawing/2014/main" id="{34DCD55A-799D-3C9C-12ED-32BD6C80F6F8}"/>
              </a:ext>
            </a:extLst>
          </p:cNvPr>
          <p:cNvSpPr>
            <a:spLocks noGrp="1"/>
          </p:cNvSpPr>
          <p:nvPr>
            <p:ph idx="1"/>
          </p:nvPr>
        </p:nvSpPr>
        <p:spPr/>
        <p:txBody>
          <a:bodyPr/>
          <a:lstStyle/>
          <a:p>
            <a:pPr>
              <a:buFont typeface="Wingdings" panose="05000000000000000000" pitchFamily="2" charset="2"/>
              <a:buNone/>
              <a:defRPr/>
            </a:pPr>
            <a:r>
              <a:rPr lang="en-US" sz="3200" dirty="0"/>
              <a:t>Be merciful to all on the earth </a:t>
            </a:r>
          </a:p>
          <a:p>
            <a:pPr>
              <a:buFont typeface="Wingdings" panose="05000000000000000000" pitchFamily="2" charset="2"/>
              <a:buNone/>
              <a:defRPr/>
            </a:pPr>
            <a:endParaRPr lang="en-US" dirty="0"/>
          </a:p>
          <a:p>
            <a:pPr>
              <a:buFont typeface="Wingdings" panose="05000000000000000000" pitchFamily="2" charset="2"/>
              <a:buNone/>
              <a:defRPr/>
            </a:pPr>
            <a:r>
              <a:rPr lang="en-US" sz="2400" dirty="0"/>
              <a:t>Prophet Muhammad (PBUH) said: "The merciful are shown mercy by </a:t>
            </a:r>
            <a:r>
              <a:rPr lang="en-US" sz="2400" dirty="0" err="1"/>
              <a:t>Ar</a:t>
            </a:r>
            <a:r>
              <a:rPr lang="en-US" sz="2400" dirty="0"/>
              <a:t>-Rahman (The Compassionate, the Merciful). Be merciful on the earth, and you will be shown mercy from Who is above the heavens. The womb is named after </a:t>
            </a:r>
            <a:r>
              <a:rPr lang="en-US" sz="2400" dirty="0" err="1"/>
              <a:t>Ar</a:t>
            </a:r>
            <a:r>
              <a:rPr lang="en-US" sz="2400" dirty="0"/>
              <a:t>-Rahman, so whoever connects it, Allah connects him, and whoever severs it, Allah severs him.“</a:t>
            </a:r>
          </a:p>
          <a:p>
            <a:pPr>
              <a:buFont typeface="Wingdings" panose="05000000000000000000" pitchFamily="2" charset="2"/>
              <a:buNone/>
              <a:defRPr/>
            </a:pPr>
            <a:r>
              <a:rPr lang="en-US" sz="2400" dirty="0"/>
              <a:t> </a:t>
            </a:r>
            <a:r>
              <a:rPr lang="en-US" sz="1800" dirty="0"/>
              <a:t>[ </a:t>
            </a:r>
            <a:r>
              <a:rPr lang="en-US" sz="1800" dirty="0">
                <a:hlinkClick r:id="rId2"/>
              </a:rPr>
              <a:t>https://sunnah.com/tirmidhi:1924</a:t>
            </a:r>
            <a:r>
              <a:rPr lang="en-US" sz="1800" dirty="0"/>
              <a:t>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339E464-DA32-6718-E64F-D8C1435F0F61}"/>
              </a:ext>
            </a:extLst>
          </p:cNvPr>
          <p:cNvSpPr>
            <a:spLocks noGrp="1" noRot="1" noChangeArrowheads="1"/>
          </p:cNvSpPr>
          <p:nvPr>
            <p:ph type="title"/>
          </p:nvPr>
        </p:nvSpPr>
        <p:spPr/>
        <p:txBody>
          <a:bodyPr/>
          <a:lstStyle/>
          <a:p>
            <a:pPr eaLnBrk="1" hangingPunct="1">
              <a:defRPr/>
            </a:pPr>
            <a:r>
              <a:rPr lang="en-US" sz="4000" dirty="0">
                <a:solidFill>
                  <a:srgbClr val="FFFF00"/>
                </a:solidFill>
              </a:rPr>
              <a:t>10. Abraham Builds </a:t>
            </a:r>
            <a:r>
              <a:rPr lang="en-US" sz="4000" dirty="0" err="1">
                <a:solidFill>
                  <a:srgbClr val="FFFF00"/>
                </a:solidFill>
              </a:rPr>
              <a:t>K’aba</a:t>
            </a:r>
            <a:endParaRPr lang="en-US" sz="4000" dirty="0">
              <a:solidFill>
                <a:srgbClr val="FFFF00"/>
              </a:solidFill>
            </a:endParaRPr>
          </a:p>
        </p:txBody>
      </p:sp>
      <p:sp>
        <p:nvSpPr>
          <p:cNvPr id="74757" name="Rectangle 5">
            <a:extLst>
              <a:ext uri="{FF2B5EF4-FFF2-40B4-BE49-F238E27FC236}">
                <a16:creationId xmlns:a16="http://schemas.microsoft.com/office/drawing/2014/main" id="{AFAD5056-C1E8-2059-F57D-49973AC62327}"/>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endParaRPr lang="en-US"/>
          </a:p>
        </p:txBody>
      </p:sp>
      <p:pic>
        <p:nvPicPr>
          <p:cNvPr id="15364" name="Picture 8" descr="Mecca-1850">
            <a:extLst>
              <a:ext uri="{FF2B5EF4-FFF2-40B4-BE49-F238E27FC236}">
                <a16:creationId xmlns:a16="http://schemas.microsoft.com/office/drawing/2014/main" id="{737ED234-F58A-0C30-5603-9652E2A62C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8EA4F865-9B62-FA36-B292-BFB8AA2529F8}"/>
              </a:ext>
            </a:extLst>
          </p:cNvPr>
          <p:cNvSpPr>
            <a:spLocks noGrp="1" noRot="1" noChangeArrowheads="1"/>
          </p:cNvSpPr>
          <p:nvPr>
            <p:ph type="title"/>
          </p:nvPr>
        </p:nvSpPr>
        <p:spPr/>
        <p:txBody>
          <a:bodyPr/>
          <a:lstStyle/>
          <a:p>
            <a:pPr algn="ctr" eaLnBrk="1" hangingPunct="1">
              <a:defRPr/>
            </a:pPr>
            <a:r>
              <a:rPr lang="en-US" sz="4000" dirty="0">
                <a:solidFill>
                  <a:srgbClr val="FFFF00"/>
                </a:solidFill>
              </a:rPr>
              <a:t>Abraham’s Prayer, </a:t>
            </a:r>
            <a:br>
              <a:rPr lang="en-US" sz="4000" dirty="0">
                <a:solidFill>
                  <a:srgbClr val="FFFF00"/>
                </a:solidFill>
              </a:rPr>
            </a:br>
            <a:r>
              <a:rPr lang="en-US" sz="4000" dirty="0">
                <a:solidFill>
                  <a:srgbClr val="FFFF00"/>
                </a:solidFill>
              </a:rPr>
              <a:t>  God’s Response</a:t>
            </a:r>
          </a:p>
        </p:txBody>
      </p:sp>
      <p:sp>
        <p:nvSpPr>
          <p:cNvPr id="54275" name="Rectangle 3">
            <a:extLst>
              <a:ext uri="{FF2B5EF4-FFF2-40B4-BE49-F238E27FC236}">
                <a16:creationId xmlns:a16="http://schemas.microsoft.com/office/drawing/2014/main" id="{84FFE273-81F4-1920-B1AA-BB441125CC2C}"/>
              </a:ext>
            </a:extLst>
          </p:cNvPr>
          <p:cNvSpPr>
            <a:spLocks noGrp="1" noRot="1" noChangeArrowheads="1"/>
          </p:cNvSpPr>
          <p:nvPr>
            <p:ph type="body" idx="1"/>
          </p:nvPr>
        </p:nvSpPr>
        <p:spPr/>
        <p:txBody>
          <a:bodyPr/>
          <a:lstStyle/>
          <a:p>
            <a:pPr eaLnBrk="1" hangingPunct="1">
              <a:lnSpc>
                <a:spcPct val="90000"/>
              </a:lnSpc>
              <a:defRPr/>
            </a:pPr>
            <a:r>
              <a:rPr lang="en-US" sz="2800" dirty="0"/>
              <a:t>And remember Abraham said: "My Lord, make this a City of Peace, and feed its people with fruits,-such of them as believe in God and the Last Day." </a:t>
            </a:r>
          </a:p>
          <a:p>
            <a:pPr eaLnBrk="1" hangingPunct="1">
              <a:lnSpc>
                <a:spcPct val="90000"/>
              </a:lnSpc>
              <a:defRPr/>
            </a:pPr>
            <a:endParaRPr lang="en-US" sz="2800" dirty="0"/>
          </a:p>
          <a:p>
            <a:pPr eaLnBrk="1" hangingPunct="1">
              <a:lnSpc>
                <a:spcPct val="90000"/>
              </a:lnSpc>
              <a:defRPr/>
            </a:pPr>
            <a:r>
              <a:rPr lang="en-US" sz="2800" dirty="0"/>
              <a:t>He (God) said: </a:t>
            </a:r>
          </a:p>
          <a:p>
            <a:pPr eaLnBrk="1" hangingPunct="1">
              <a:lnSpc>
                <a:spcPct val="90000"/>
              </a:lnSpc>
              <a:buFont typeface="Wingdings" panose="05000000000000000000" pitchFamily="2" charset="2"/>
              <a:buNone/>
              <a:defRPr/>
            </a:pPr>
            <a:r>
              <a:rPr lang="en-US" b="1" u="sng" dirty="0"/>
              <a:t>"(Yea), and such as reject Faith,-for a while will I grant them their pleasure</a:t>
            </a:r>
            <a:r>
              <a:rPr lang="en-US" sz="2800" dirty="0"/>
              <a:t>, but will soon drive them to the torment of Fire,- an evil destination (indeed)!" (Quran, 2.126)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7CBEA39-780A-F63D-4EB8-446ECB322675}"/>
              </a:ext>
            </a:extLst>
          </p:cNvPr>
          <p:cNvSpPr>
            <a:spLocks noGrp="1" noRot="1" noChangeArrowheads="1"/>
          </p:cNvSpPr>
          <p:nvPr>
            <p:ph type="title"/>
          </p:nvPr>
        </p:nvSpPr>
        <p:spPr>
          <a:xfrm>
            <a:off x="914400" y="76200"/>
            <a:ext cx="8077200" cy="2133600"/>
          </a:xfrm>
        </p:spPr>
        <p:txBody>
          <a:bodyPr/>
          <a:lstStyle/>
          <a:p>
            <a:pPr algn="ctr" eaLnBrk="1" hangingPunct="1">
              <a:defRPr/>
            </a:pPr>
            <a:r>
              <a:rPr lang="en-US" sz="4000" dirty="0">
                <a:solidFill>
                  <a:srgbClr val="FFFF00"/>
                </a:solidFill>
              </a:rPr>
              <a:t>11. Peace Treaty with the Jews of Madinah </a:t>
            </a:r>
          </a:p>
        </p:txBody>
      </p:sp>
      <p:sp>
        <p:nvSpPr>
          <p:cNvPr id="51203" name="Rectangle 3">
            <a:extLst>
              <a:ext uri="{FF2B5EF4-FFF2-40B4-BE49-F238E27FC236}">
                <a16:creationId xmlns:a16="http://schemas.microsoft.com/office/drawing/2014/main" id="{12A3E5B3-2EC9-4AB2-D8B0-C1A62E062311}"/>
              </a:ext>
            </a:extLst>
          </p:cNvPr>
          <p:cNvSpPr>
            <a:spLocks noGrp="1" noRot="1" noChangeArrowheads="1"/>
          </p:cNvSpPr>
          <p:nvPr>
            <p:ph type="body" idx="1"/>
          </p:nvPr>
        </p:nvSpPr>
        <p:spPr>
          <a:xfrm>
            <a:off x="838200" y="2057400"/>
            <a:ext cx="8077200" cy="4038600"/>
          </a:xfrm>
        </p:spPr>
        <p:txBody>
          <a:bodyPr/>
          <a:lstStyle/>
          <a:p>
            <a:pPr eaLnBrk="1" hangingPunct="1">
              <a:defRPr/>
            </a:pPr>
            <a:endParaRPr lang="en-US" dirty="0"/>
          </a:p>
          <a:p>
            <a:pPr marL="0" indent="0" eaLnBrk="1" hangingPunct="1">
              <a:buNone/>
              <a:defRPr/>
            </a:pPr>
            <a:r>
              <a:rPr lang="en-US" dirty="0"/>
              <a:t>The Prophet Muhammad (PBUH) signs a peace treaty with the Jews of Madinah.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1330534B-527E-0BE7-ADBE-728F42CA72FC}"/>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11.1 From the Treaty …</a:t>
            </a:r>
          </a:p>
        </p:txBody>
      </p:sp>
      <p:sp>
        <p:nvSpPr>
          <p:cNvPr id="60419" name="Rectangle 3">
            <a:extLst>
              <a:ext uri="{FF2B5EF4-FFF2-40B4-BE49-F238E27FC236}">
                <a16:creationId xmlns:a16="http://schemas.microsoft.com/office/drawing/2014/main" id="{0DFD3CEB-DC3A-4606-2580-90FE936DBFFD}"/>
              </a:ext>
            </a:extLst>
          </p:cNvPr>
          <p:cNvSpPr>
            <a:spLocks noGrp="1" noRot="1" noChangeArrowheads="1"/>
          </p:cNvSpPr>
          <p:nvPr>
            <p:ph type="body" idx="1"/>
          </p:nvPr>
        </p:nvSpPr>
        <p:spPr>
          <a:xfrm>
            <a:off x="762000" y="1828800"/>
            <a:ext cx="8382000" cy="5029200"/>
          </a:xfrm>
        </p:spPr>
        <p:txBody>
          <a:bodyPr/>
          <a:lstStyle/>
          <a:p>
            <a:pPr eaLnBrk="1" hangingPunct="1">
              <a:lnSpc>
                <a:spcPct val="90000"/>
              </a:lnSpc>
              <a:defRPr/>
            </a:pPr>
            <a:r>
              <a:rPr lang="en-US" dirty="0"/>
              <a:t>The Jews of </a:t>
            </a:r>
            <a:r>
              <a:rPr lang="en-US" dirty="0" err="1"/>
              <a:t>Bani</a:t>
            </a:r>
            <a:r>
              <a:rPr lang="en-US" dirty="0"/>
              <a:t> ‘</a:t>
            </a:r>
            <a:r>
              <a:rPr lang="en-US" dirty="0" err="1"/>
              <a:t>Awf</a:t>
            </a:r>
            <a:r>
              <a:rPr lang="en-US" dirty="0"/>
              <a:t> are one community with the believers. The Jews will profess their religion, and the Muslims theirs. </a:t>
            </a:r>
          </a:p>
          <a:p>
            <a:pPr eaLnBrk="1" hangingPunct="1">
              <a:lnSpc>
                <a:spcPct val="90000"/>
              </a:lnSpc>
              <a:defRPr/>
            </a:pPr>
            <a:r>
              <a:rPr lang="en-US" dirty="0"/>
              <a:t>If attacked by a third party, each shall come to the assistance of the other. </a:t>
            </a:r>
          </a:p>
          <a:p>
            <a:pPr eaLnBrk="1" hangingPunct="1">
              <a:lnSpc>
                <a:spcPct val="90000"/>
              </a:lnSpc>
              <a:defRPr/>
            </a:pPr>
            <a:r>
              <a:rPr lang="en-US" dirty="0"/>
              <a:t>The wronged party shall be aided.</a:t>
            </a:r>
          </a:p>
          <a:p>
            <a:pPr eaLnBrk="1" hangingPunct="1">
              <a:lnSpc>
                <a:spcPct val="90000"/>
              </a:lnSpc>
              <a:defRPr/>
            </a:pPr>
            <a:r>
              <a:rPr lang="en-US" dirty="0"/>
              <a:t>This treaty shall not hinder either party from seeking lawful revenge. </a:t>
            </a:r>
          </a:p>
          <a:p>
            <a:pPr marL="0" indent="0" eaLnBrk="1" hangingPunct="1">
              <a:lnSpc>
                <a:spcPct val="90000"/>
              </a:lnSpc>
              <a:buNone/>
              <a:defRPr/>
            </a:pPr>
            <a:r>
              <a:rPr lang="en-US" sz="1800" dirty="0">
                <a:hlinkClick r:id="rId2"/>
              </a:rPr>
              <a:t>http://muhammad.net/index.php/biographies/17-ar-raheeq-al-makhtum/9-a-cooperation-and-non-aggression</a:t>
            </a:r>
            <a:r>
              <a:rPr lang="en-US" sz="1800" dirty="0"/>
              <a:t> </a:t>
            </a:r>
          </a:p>
          <a:p>
            <a:pPr eaLnBrk="1" hangingPunct="1">
              <a:lnSpc>
                <a:spcPct val="90000"/>
              </a:lnSpc>
              <a:buFont typeface="Wingdings" panose="05000000000000000000" pitchFamily="2" charset="2"/>
              <a:buNone/>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45EE5E4-A124-2095-E8A9-7284CDBFF3D7}"/>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12. The Prophet and the Christians of </a:t>
            </a:r>
            <a:r>
              <a:rPr lang="en-US" sz="4000" dirty="0" err="1">
                <a:solidFill>
                  <a:srgbClr val="FFFF00"/>
                </a:solidFill>
              </a:rPr>
              <a:t>Najran</a:t>
            </a:r>
            <a:endParaRPr lang="en-US" sz="4000" dirty="0">
              <a:solidFill>
                <a:srgbClr val="FFFF00"/>
              </a:solidFill>
            </a:endParaRPr>
          </a:p>
        </p:txBody>
      </p:sp>
      <p:sp>
        <p:nvSpPr>
          <p:cNvPr id="63491" name="Rectangle 3">
            <a:extLst>
              <a:ext uri="{FF2B5EF4-FFF2-40B4-BE49-F238E27FC236}">
                <a16:creationId xmlns:a16="http://schemas.microsoft.com/office/drawing/2014/main" id="{B99EE4D9-BE61-A0AF-C2F7-EE09FDB17ACE}"/>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r>
              <a:rPr lang="en-US" dirty="0"/>
              <a:t>A Christian delegation from the city of </a:t>
            </a:r>
            <a:r>
              <a:rPr lang="en-US" dirty="0" err="1"/>
              <a:t>Najran</a:t>
            </a:r>
            <a:r>
              <a:rPr lang="en-US" dirty="0"/>
              <a:t>, South Arabia, came to visit the Prophet in </a:t>
            </a:r>
            <a:r>
              <a:rPr lang="en-US" dirty="0" err="1"/>
              <a:t>Madinah</a:t>
            </a:r>
            <a:r>
              <a:rPr lang="en-US" dirty="0"/>
              <a:t>. During the visit, the Christians prayed in the Mosque of the Prophet, the second holiest mosque of Islam. (</a:t>
            </a:r>
            <a:r>
              <a:rPr lang="en-US" dirty="0" err="1"/>
              <a:t>Seerah</a:t>
            </a:r>
            <a:r>
              <a:rPr lang="en-US" dirty="0"/>
              <a:t> by Ibn Ishaq)</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9039EB4C-B4EF-BE7F-8979-0062F02F29F5}"/>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13. Respect For Parents</a:t>
            </a:r>
          </a:p>
        </p:txBody>
      </p:sp>
      <p:sp>
        <p:nvSpPr>
          <p:cNvPr id="95235" name="Rectangle 3">
            <a:extLst>
              <a:ext uri="{FF2B5EF4-FFF2-40B4-BE49-F238E27FC236}">
                <a16:creationId xmlns:a16="http://schemas.microsoft.com/office/drawing/2014/main" id="{2E478289-1CB2-3D0B-D714-6528D85A9F91}"/>
              </a:ext>
            </a:extLst>
          </p:cNvPr>
          <p:cNvSpPr>
            <a:spLocks noGrp="1" noRot="1" noChangeArrowheads="1"/>
          </p:cNvSpPr>
          <p:nvPr>
            <p:ph type="body" idx="1"/>
          </p:nvPr>
        </p:nvSpPr>
        <p:spPr>
          <a:xfrm>
            <a:off x="838200" y="1905000"/>
            <a:ext cx="8001000" cy="4953000"/>
          </a:xfrm>
        </p:spPr>
        <p:txBody>
          <a:bodyPr/>
          <a:lstStyle/>
          <a:p>
            <a:pPr lvl="1" eaLnBrk="1" hangingPunct="1">
              <a:buFont typeface="Wingdings" panose="05000000000000000000" pitchFamily="2" charset="2"/>
              <a:buNone/>
              <a:defRPr/>
            </a:pPr>
            <a:r>
              <a:rPr lang="en-US" dirty="0"/>
              <a:t>The Qur'an elevates kindness to parents (especially mothers) to a status second only to the worship of Allah. </a:t>
            </a:r>
          </a:p>
          <a:p>
            <a:pPr lvl="1" eaLnBrk="1" hangingPunct="1">
              <a:spcBef>
                <a:spcPts val="500"/>
              </a:spcBef>
              <a:spcAft>
                <a:spcPts val="500"/>
              </a:spcAft>
              <a:buFont typeface="Wingdings" panose="05000000000000000000" pitchFamily="2" charset="2"/>
              <a:buNone/>
              <a:defRPr/>
            </a:pPr>
            <a:endParaRPr lang="en-US" dirty="0"/>
          </a:p>
          <a:p>
            <a:pPr lvl="1" eaLnBrk="1" hangingPunct="1">
              <a:spcBef>
                <a:spcPts val="500"/>
              </a:spcBef>
              <a:spcAft>
                <a:spcPts val="500"/>
              </a:spcAft>
              <a:buFont typeface="Wingdings" panose="05000000000000000000" pitchFamily="2" charset="2"/>
              <a:buNone/>
              <a:defRPr/>
            </a:pPr>
            <a:r>
              <a:rPr lang="en-US" dirty="0"/>
              <a:t>   “Your Lord has decreed that you worship none but Him and that you be kind to parents. Whether one or both of them attain old age in your life, say not to them a word of contempt nor repel them, but address them in terms of honor.” (Qur'an 17:23) </a:t>
            </a:r>
          </a:p>
          <a:p>
            <a:pPr eaLnBrk="1" hangingPunct="1">
              <a:buFont typeface="Wingdings" panose="05000000000000000000" pitchFamily="2" charset="2"/>
              <a:buNone/>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2541D-884D-CB72-0952-8B312C196CB7}"/>
              </a:ext>
            </a:extLst>
          </p:cNvPr>
          <p:cNvSpPr>
            <a:spLocks noGrp="1"/>
          </p:cNvSpPr>
          <p:nvPr>
            <p:ph type="title"/>
          </p:nvPr>
        </p:nvSpPr>
        <p:spPr/>
        <p:txBody>
          <a:bodyPr/>
          <a:lstStyle/>
          <a:p>
            <a:pPr algn="ctr">
              <a:defRPr/>
            </a:pPr>
            <a:r>
              <a:rPr lang="en-US" sz="4000" dirty="0">
                <a:solidFill>
                  <a:srgbClr val="FFFF00"/>
                </a:solidFill>
                <a:effectLst/>
              </a:rPr>
              <a:t>14. </a:t>
            </a:r>
            <a:r>
              <a:rPr lang="en-US" sz="4000">
                <a:solidFill>
                  <a:srgbClr val="FFFF00"/>
                </a:solidFill>
                <a:effectLst/>
              </a:rPr>
              <a:t>For Men </a:t>
            </a:r>
            <a:r>
              <a:rPr lang="en-US" sz="4000" dirty="0">
                <a:solidFill>
                  <a:srgbClr val="FFFF00"/>
                </a:solidFill>
                <a:effectLst/>
              </a:rPr>
              <a:t>and Women</a:t>
            </a:r>
            <a:endParaRPr lang="en-US" sz="4000" dirty="0">
              <a:solidFill>
                <a:srgbClr val="FFFF00"/>
              </a:solidFill>
            </a:endParaRPr>
          </a:p>
        </p:txBody>
      </p:sp>
      <p:sp>
        <p:nvSpPr>
          <p:cNvPr id="3" name="Content Placeholder 2">
            <a:extLst>
              <a:ext uri="{FF2B5EF4-FFF2-40B4-BE49-F238E27FC236}">
                <a16:creationId xmlns:a16="http://schemas.microsoft.com/office/drawing/2014/main" id="{2D96A4E4-20A4-B841-36EA-32AEC639EAEF}"/>
              </a:ext>
            </a:extLst>
          </p:cNvPr>
          <p:cNvSpPr>
            <a:spLocks noGrp="1"/>
          </p:cNvSpPr>
          <p:nvPr>
            <p:ph idx="1"/>
          </p:nvPr>
        </p:nvSpPr>
        <p:spPr/>
        <p:txBody>
          <a:bodyPr/>
          <a:lstStyle/>
          <a:p>
            <a:pPr marL="0" indent="0">
              <a:buFont typeface="Wingdings" panose="05000000000000000000" pitchFamily="2" charset="2"/>
              <a:buNone/>
              <a:defRPr/>
            </a:pPr>
            <a:r>
              <a:rPr lang="en-US" sz="2800" dirty="0">
                <a:effectLst/>
              </a:rPr>
              <a:t>For Muslim men and women, for believing men and women, for devout men and women, for true men and women, for men and women who are patient and constant, for men and women who humble themselves, for men and women who give in charity, for men and women who fast, for men and women who guard their chastity, and for men and women who engage much in Allah’s praise, for them has Allah prepared forgiveness and great reward. (The Quran, 33:35) </a:t>
            </a:r>
          </a:p>
          <a:p>
            <a:pPr marL="0" indent="0">
              <a:buFont typeface="Wingdings" panose="05000000000000000000" pitchFamily="2" charset="2"/>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79C0B23A-0604-FE58-B15C-872485A9174B}"/>
              </a:ext>
            </a:extLst>
          </p:cNvPr>
          <p:cNvSpPr>
            <a:spLocks noGrp="1" noRot="1" noChangeArrowheads="1"/>
          </p:cNvSpPr>
          <p:nvPr>
            <p:ph type="title"/>
          </p:nvPr>
        </p:nvSpPr>
        <p:spPr/>
        <p:txBody>
          <a:bodyPr/>
          <a:lstStyle/>
          <a:p>
            <a:pPr algn="ctr" eaLnBrk="1" hangingPunct="1">
              <a:defRPr/>
            </a:pPr>
            <a:r>
              <a:rPr lang="en-US" dirty="0">
                <a:solidFill>
                  <a:srgbClr val="FFFF00"/>
                </a:solidFill>
              </a:rPr>
              <a:t>1. Universal and Timeless Islam</a:t>
            </a:r>
          </a:p>
        </p:txBody>
      </p:sp>
      <p:sp>
        <p:nvSpPr>
          <p:cNvPr id="50179" name="Rectangle 3">
            <a:extLst>
              <a:ext uri="{FF2B5EF4-FFF2-40B4-BE49-F238E27FC236}">
                <a16:creationId xmlns:a16="http://schemas.microsoft.com/office/drawing/2014/main" id="{9D8451E0-D0E2-2F76-9B1A-D44C24589A1D}"/>
              </a:ext>
            </a:extLst>
          </p:cNvPr>
          <p:cNvSpPr>
            <a:spLocks noGrp="1" noRot="1" noChangeArrowheads="1"/>
          </p:cNvSpPr>
          <p:nvPr>
            <p:ph type="body" idx="1"/>
          </p:nvPr>
        </p:nvSpPr>
        <p:spPr/>
        <p:txBody>
          <a:bodyPr/>
          <a:lstStyle/>
          <a:p>
            <a:pPr eaLnBrk="1" hangingPunct="1">
              <a:buClr>
                <a:schemeClr val="accent1"/>
              </a:buClr>
              <a:defRPr/>
            </a:pPr>
            <a:r>
              <a:rPr lang="en-US" dirty="0"/>
              <a:t>There is no god, but God.</a:t>
            </a:r>
          </a:p>
          <a:p>
            <a:pPr eaLnBrk="1" hangingPunct="1">
              <a:buClr>
                <a:schemeClr val="accent1"/>
              </a:buClr>
              <a:defRPr/>
            </a:pPr>
            <a:r>
              <a:rPr lang="en-US" dirty="0"/>
              <a:t>The Core of the Message of all Messengers of God is the same:</a:t>
            </a:r>
            <a:br>
              <a:rPr lang="en-US" dirty="0"/>
            </a:br>
            <a:r>
              <a:rPr lang="en-US" sz="3600" i="1" dirty="0">
                <a:solidFill>
                  <a:srgbClr val="002060"/>
                </a:solidFill>
              </a:rPr>
              <a:t>Worship and obey God as taught by His Messengers</a:t>
            </a:r>
            <a:endParaRPr lang="en-US" sz="4400" dirty="0">
              <a:solidFill>
                <a:srgbClr val="002060"/>
              </a:solidFill>
            </a:endParaRPr>
          </a:p>
          <a:p>
            <a:pPr eaLnBrk="1" hangingPunct="1">
              <a:buClr>
                <a:schemeClr val="accent1"/>
              </a:buClr>
              <a:defRPr/>
            </a:pPr>
            <a:r>
              <a:rPr lang="en-US" dirty="0"/>
              <a:t>All Prophets including Adam, Noah, Abraham, Ishaq, Ishmael, Israel, Moses, Jesus, Muhammad were Muslims! (peace be on them)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588B-18DA-6E74-D2CC-6262D174946B}"/>
              </a:ext>
            </a:extLst>
          </p:cNvPr>
          <p:cNvSpPr>
            <a:spLocks noGrp="1"/>
          </p:cNvSpPr>
          <p:nvPr>
            <p:ph type="title"/>
          </p:nvPr>
        </p:nvSpPr>
        <p:spPr/>
        <p:txBody>
          <a:bodyPr/>
          <a:lstStyle/>
          <a:p>
            <a:pPr algn="ctr">
              <a:defRPr/>
            </a:pPr>
            <a:r>
              <a:rPr lang="en-US" sz="4000" dirty="0">
                <a:solidFill>
                  <a:srgbClr val="FFFF00"/>
                </a:solidFill>
                <a:effectLst/>
              </a:rPr>
              <a:t>14.1 Don’t oppress or </a:t>
            </a:r>
            <a:br>
              <a:rPr lang="en-US" sz="4000" dirty="0">
                <a:solidFill>
                  <a:srgbClr val="FFFF00"/>
                </a:solidFill>
                <a:effectLst/>
              </a:rPr>
            </a:br>
            <a:r>
              <a:rPr lang="en-US" sz="4000" dirty="0">
                <a:solidFill>
                  <a:srgbClr val="FFFF00"/>
                </a:solidFill>
                <a:effectLst/>
              </a:rPr>
              <a:t>ill-treat women</a:t>
            </a:r>
            <a:endParaRPr lang="en-US" sz="4000" dirty="0">
              <a:solidFill>
                <a:srgbClr val="FFFF00"/>
              </a:solidFill>
            </a:endParaRPr>
          </a:p>
        </p:txBody>
      </p:sp>
      <p:sp>
        <p:nvSpPr>
          <p:cNvPr id="3" name="Content Placeholder 2">
            <a:extLst>
              <a:ext uri="{FF2B5EF4-FFF2-40B4-BE49-F238E27FC236}">
                <a16:creationId xmlns:a16="http://schemas.microsoft.com/office/drawing/2014/main" id="{AD1B6CAD-30A1-BB3A-19FA-48A4E509672C}"/>
              </a:ext>
            </a:extLst>
          </p:cNvPr>
          <p:cNvSpPr>
            <a:spLocks noGrp="1"/>
          </p:cNvSpPr>
          <p:nvPr>
            <p:ph idx="1"/>
          </p:nvPr>
        </p:nvSpPr>
        <p:spPr/>
        <p:txBody>
          <a:bodyPr/>
          <a:lstStyle/>
          <a:p>
            <a:pPr marL="0" indent="0">
              <a:buFont typeface="Wingdings" panose="05000000000000000000" pitchFamily="2" charset="2"/>
              <a:buNone/>
              <a:defRPr/>
            </a:pPr>
            <a:r>
              <a:rPr lang="en-US" sz="2800" dirty="0">
                <a:effectLst/>
              </a:rPr>
              <a:t>O you who believe! You are forbidden to inherit women against their will. Nor should you treat them with harshness, that you may take away part of the gifts you have given them except when they have become guilty of open lewdness. On the contrary live with them on a footing of kindness and equity. If you take a dislike to them, it may be that you dislike something and Allah will bring about through it a great deal of good. (The Quran, 4:19)</a:t>
            </a:r>
          </a:p>
          <a:p>
            <a:pPr marL="0" indent="0">
              <a:buFont typeface="Wingdings" panose="05000000000000000000" pitchFamily="2" charset="2"/>
              <a:buNone/>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D7D5DE8-6797-E99B-5F91-011470DD87A5}"/>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15. Goodness and Evil Not the Same</a:t>
            </a:r>
          </a:p>
        </p:txBody>
      </p:sp>
      <p:sp>
        <p:nvSpPr>
          <p:cNvPr id="69635" name="Rectangle 3">
            <a:extLst>
              <a:ext uri="{FF2B5EF4-FFF2-40B4-BE49-F238E27FC236}">
                <a16:creationId xmlns:a16="http://schemas.microsoft.com/office/drawing/2014/main" id="{88613576-76A2-4D03-4AC0-EA0C6D25069E}"/>
              </a:ext>
            </a:extLst>
          </p:cNvPr>
          <p:cNvSpPr>
            <a:spLocks noGrp="1" noRot="1" noChangeArrowheads="1"/>
          </p:cNvSpPr>
          <p:nvPr>
            <p:ph type="body" idx="1"/>
          </p:nvPr>
        </p:nvSpPr>
        <p:spPr/>
        <p:txBody>
          <a:bodyPr/>
          <a:lstStyle/>
          <a:p>
            <a:pPr eaLnBrk="1" hangingPunct="1">
              <a:lnSpc>
                <a:spcPct val="90000"/>
              </a:lnSpc>
              <a:defRPr/>
            </a:pPr>
            <a:r>
              <a:rPr lang="en-US" dirty="0"/>
              <a:t>Nor can goodness and Evil be equal. Repel (Evil) with what is better: Then will he between whom and thee was hatred become as it were thy friend and intimate! ( The Quran, 041.034 )</a:t>
            </a:r>
          </a:p>
          <a:p>
            <a:pPr eaLnBrk="1" hangingPunct="1">
              <a:lnSpc>
                <a:spcPct val="90000"/>
              </a:lnSpc>
              <a:defRPr/>
            </a:pPr>
            <a:endParaRPr lang="en-US" dirty="0"/>
          </a:p>
          <a:p>
            <a:pPr eaLnBrk="1" hangingPunct="1">
              <a:lnSpc>
                <a:spcPct val="90000"/>
              </a:lnSpc>
              <a:defRPr/>
            </a:pPr>
            <a:r>
              <a:rPr lang="en-US" dirty="0"/>
              <a:t>(Ref: </a:t>
            </a:r>
            <a:r>
              <a:rPr lang="en-US" dirty="0">
                <a:hlinkClick r:id="rId2"/>
              </a:rPr>
              <a:t>http://islam101.net</a:t>
            </a:r>
            <a:r>
              <a:rPr lang="en-US"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AF851401-45A7-9458-D15D-FFE1984376E2}"/>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16. Justice</a:t>
            </a:r>
          </a:p>
        </p:txBody>
      </p:sp>
      <p:sp>
        <p:nvSpPr>
          <p:cNvPr id="68611" name="Rectangle 3">
            <a:extLst>
              <a:ext uri="{FF2B5EF4-FFF2-40B4-BE49-F238E27FC236}">
                <a16:creationId xmlns:a16="http://schemas.microsoft.com/office/drawing/2014/main" id="{D38D7017-E799-58B0-1A2E-546C3B0B59D5}"/>
              </a:ext>
            </a:extLst>
          </p:cNvPr>
          <p:cNvSpPr>
            <a:spLocks noGrp="1" noRot="1" noChangeArrowheads="1"/>
          </p:cNvSpPr>
          <p:nvPr>
            <p:ph type="body" idx="1"/>
          </p:nvPr>
        </p:nvSpPr>
        <p:spPr/>
        <p:txBody>
          <a:bodyPr/>
          <a:lstStyle/>
          <a:p>
            <a:pPr eaLnBrk="1" hangingPunct="1">
              <a:lnSpc>
                <a:spcPct val="90000"/>
              </a:lnSpc>
              <a:buFont typeface="Wingdings" panose="05000000000000000000" pitchFamily="2" charset="2"/>
              <a:buNone/>
              <a:defRPr/>
            </a:pPr>
            <a:r>
              <a:rPr lang="en-US" i="1" dirty="0"/>
              <a:t>Oh you who believe, stand up firmly for justice, as witnesses to God, even if it be against yourselves, or your parents, or your kin, and whether it be against rich or poor; for God can best protect both. Do not follow any passion, lest you not be just. And if you distort or decline to do justice, verily God is well-acquainted with all that you do.’</a:t>
            </a:r>
            <a:r>
              <a:rPr lang="en-US" dirty="0"/>
              <a:t>” (The Quran 4:135)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FDEB-1146-1697-DD67-E5F102E8FDA1}"/>
              </a:ext>
            </a:extLst>
          </p:cNvPr>
          <p:cNvSpPr>
            <a:spLocks noGrp="1"/>
          </p:cNvSpPr>
          <p:nvPr>
            <p:ph type="ctrTitle" sz="quarter"/>
          </p:nvPr>
        </p:nvSpPr>
        <p:spPr/>
        <p:txBody>
          <a:bodyPr/>
          <a:lstStyle/>
          <a:p>
            <a:pPr>
              <a:defRPr/>
            </a:pPr>
            <a:r>
              <a:rPr lang="en-US" dirty="0">
                <a:solidFill>
                  <a:srgbClr val="FFFF00"/>
                </a:solidFill>
              </a:rPr>
              <a:t>Love and Justice Must Coexist!</a:t>
            </a:r>
          </a:p>
        </p:txBody>
      </p:sp>
      <p:sp>
        <p:nvSpPr>
          <p:cNvPr id="3" name="Subtitle 2">
            <a:extLst>
              <a:ext uri="{FF2B5EF4-FFF2-40B4-BE49-F238E27FC236}">
                <a16:creationId xmlns:a16="http://schemas.microsoft.com/office/drawing/2014/main" id="{0DB27DB2-BC5D-0036-9660-2F2AC8A0511B}"/>
              </a:ext>
            </a:extLst>
          </p:cNvPr>
          <p:cNvSpPr>
            <a:spLocks noGrp="1"/>
          </p:cNvSpPr>
          <p:nvPr>
            <p:ph type="subTitle" sz="quarter" idx="1"/>
          </p:nvPr>
        </p:nvSpPr>
        <p:spPr/>
        <p:txBody>
          <a:bodyPr/>
          <a:lstStyle/>
          <a:p>
            <a:pP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F87484F6-E5EE-D28D-F28B-1D0B07AE1AE3}"/>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17. One=All</a:t>
            </a:r>
          </a:p>
        </p:txBody>
      </p:sp>
      <p:sp>
        <p:nvSpPr>
          <p:cNvPr id="71683" name="Rectangle 3">
            <a:extLst>
              <a:ext uri="{FF2B5EF4-FFF2-40B4-BE49-F238E27FC236}">
                <a16:creationId xmlns:a16="http://schemas.microsoft.com/office/drawing/2014/main" id="{9AFB6144-187F-4785-BE33-95DF73A87B61}"/>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r>
              <a:rPr lang="en-US" dirty="0"/>
              <a:t>…if any one slew a person - unless it be for murder or for spreading mischief in the land - it would be as if he slew the whole people: and if any one saved a life, it would be as if he saved the life of the whole people….(Quran, 5.32)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5032FFE3-73DA-22D2-F2AD-22526CD3679B}"/>
              </a:ext>
            </a:extLst>
          </p:cNvPr>
          <p:cNvSpPr>
            <a:spLocks noGrp="1" noRot="1" noChangeArrowheads="1"/>
          </p:cNvSpPr>
          <p:nvPr>
            <p:ph type="title"/>
          </p:nvPr>
        </p:nvSpPr>
        <p:spPr/>
        <p:txBody>
          <a:bodyPr/>
          <a:lstStyle/>
          <a:p>
            <a:pPr algn="ctr" eaLnBrk="1" hangingPunct="1">
              <a:defRPr/>
            </a:pPr>
            <a:r>
              <a:rPr lang="en-US" sz="4000" dirty="0">
                <a:solidFill>
                  <a:srgbClr val="FFFF00"/>
                </a:solidFill>
              </a:rPr>
              <a:t>18. A Few Sayings of </a:t>
            </a:r>
            <a:br>
              <a:rPr lang="en-US" sz="4000" dirty="0">
                <a:solidFill>
                  <a:srgbClr val="FFFF00"/>
                </a:solidFill>
              </a:rPr>
            </a:br>
            <a:r>
              <a:rPr lang="en-US" sz="4000" dirty="0">
                <a:solidFill>
                  <a:srgbClr val="FFFF00"/>
                </a:solidFill>
              </a:rPr>
              <a:t>Prophet Muhammad (PBUH)</a:t>
            </a:r>
          </a:p>
        </p:txBody>
      </p:sp>
      <p:sp>
        <p:nvSpPr>
          <p:cNvPr id="80899" name="Rectangle 3">
            <a:extLst>
              <a:ext uri="{FF2B5EF4-FFF2-40B4-BE49-F238E27FC236}">
                <a16:creationId xmlns:a16="http://schemas.microsoft.com/office/drawing/2014/main" id="{8E92DDAE-51D4-DE93-7DAF-A9A38947A8EB}"/>
              </a:ext>
            </a:extLst>
          </p:cNvPr>
          <p:cNvSpPr>
            <a:spLocks noGrp="1" noRot="1" noChangeArrowheads="1"/>
          </p:cNvSpPr>
          <p:nvPr>
            <p:ph type="body" idx="1"/>
          </p:nvPr>
        </p:nvSpPr>
        <p:spPr/>
        <p:txBody>
          <a:bodyPr/>
          <a:lstStyle/>
          <a:p>
            <a:pPr eaLnBrk="1" hangingPunct="1">
              <a:defRPr/>
            </a:pPr>
            <a:r>
              <a:rPr lang="en-US" sz="2800" dirty="0"/>
              <a:t> "The Muslim is the one from whose tongue and hand the people are safe, and the believer is the one from whom the people's lives and wealth are safe.“  </a:t>
            </a:r>
            <a:r>
              <a:rPr lang="en-US" sz="1200" dirty="0" err="1"/>
              <a:t>Sunan</a:t>
            </a:r>
            <a:r>
              <a:rPr lang="en-US" sz="1200" dirty="0"/>
              <a:t> an-</a:t>
            </a:r>
            <a:r>
              <a:rPr lang="en-US" sz="1200" dirty="0" err="1"/>
              <a:t>Nasa'i</a:t>
            </a:r>
            <a:r>
              <a:rPr lang="en-US" sz="1200" dirty="0"/>
              <a:t> 4995 , </a:t>
            </a:r>
            <a:r>
              <a:rPr lang="en-US" sz="1200" dirty="0">
                <a:hlinkClick r:id="rId2"/>
              </a:rPr>
              <a:t>https://sunnah.com/nasai:4995</a:t>
            </a:r>
            <a:endParaRPr lang="en-US" sz="1200" dirty="0"/>
          </a:p>
          <a:p>
            <a:pPr eaLnBrk="1" hangingPunct="1">
              <a:defRPr/>
            </a:pPr>
            <a:endParaRPr lang="en-US" sz="1200" dirty="0"/>
          </a:p>
          <a:p>
            <a:pPr eaLnBrk="1" hangingPunct="1">
              <a:defRPr/>
            </a:pPr>
            <a:endParaRPr lang="en-US" sz="1200" dirty="0"/>
          </a:p>
          <a:p>
            <a:pPr eaLnBrk="1" hangingPunct="1">
              <a:defRPr/>
            </a:pPr>
            <a:r>
              <a:rPr lang="en-US" sz="2800" dirty="0"/>
              <a:t>"No one of you becomes a true believer until he likes for his brother what he likes for himself". </a:t>
            </a:r>
            <a:r>
              <a:rPr lang="en-US" sz="1200" dirty="0">
                <a:hlinkClick r:id="rId3"/>
              </a:rPr>
              <a:t>https://sunnah.com/riyadussalihin:183</a:t>
            </a:r>
            <a:r>
              <a:rPr lang="en-US" sz="1200"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80C8F1FB-C52E-80FD-7763-36A0831DCA7A}"/>
              </a:ext>
            </a:extLst>
          </p:cNvPr>
          <p:cNvSpPr>
            <a:spLocks noGrp="1" noRot="1" noChangeArrowheads="1"/>
          </p:cNvSpPr>
          <p:nvPr>
            <p:ph type="title"/>
          </p:nvPr>
        </p:nvSpPr>
        <p:spPr/>
        <p:txBody>
          <a:bodyPr/>
          <a:lstStyle/>
          <a:p>
            <a:pPr eaLnBrk="1" hangingPunct="1">
              <a:defRPr/>
            </a:pPr>
            <a:r>
              <a:rPr lang="en-US" sz="2800" dirty="0">
                <a:solidFill>
                  <a:srgbClr val="FFFF00"/>
                </a:solidFill>
              </a:rPr>
              <a:t>Sayings of Prophet Muhammad (PBUH)</a:t>
            </a:r>
            <a:endParaRPr lang="en-US" sz="2800" dirty="0"/>
          </a:p>
        </p:txBody>
      </p:sp>
      <p:sp>
        <p:nvSpPr>
          <p:cNvPr id="81923" name="Rectangle 3">
            <a:extLst>
              <a:ext uri="{FF2B5EF4-FFF2-40B4-BE49-F238E27FC236}">
                <a16:creationId xmlns:a16="http://schemas.microsoft.com/office/drawing/2014/main" id="{7B65F6ED-2966-0DF9-5417-9BA3AA09A336}"/>
              </a:ext>
            </a:extLst>
          </p:cNvPr>
          <p:cNvSpPr>
            <a:spLocks noGrp="1" noRot="1" noChangeArrowheads="1"/>
          </p:cNvSpPr>
          <p:nvPr>
            <p:ph type="body" idx="1"/>
          </p:nvPr>
        </p:nvSpPr>
        <p:spPr/>
        <p:txBody>
          <a:bodyPr/>
          <a:lstStyle/>
          <a:p>
            <a:pPr eaLnBrk="1" hangingPunct="1">
              <a:defRPr/>
            </a:pPr>
            <a:r>
              <a:rPr lang="en-US" sz="2800" dirty="0"/>
              <a:t>"Whoever believes in Allah and the Last Day, should not hurt his neighbor and whoever believes in Allah and the Last Day, should serve his guest generously and whoever believes in Allah and the Last Day, should speak what is good or keep silent.“ </a:t>
            </a:r>
            <a:r>
              <a:rPr lang="en-US" sz="1200" dirty="0">
                <a:hlinkClick r:id="rId2"/>
              </a:rPr>
              <a:t>https://sunnah.com/bukhari:6136</a:t>
            </a:r>
            <a:r>
              <a:rPr lang="en-US" sz="1200" dirty="0"/>
              <a:t> </a:t>
            </a:r>
            <a:endParaRPr lang="en-US" sz="2800" dirty="0"/>
          </a:p>
          <a:p>
            <a:pPr eaLnBrk="1" hangingPunct="1">
              <a:defRPr/>
            </a:pPr>
            <a:r>
              <a:rPr lang="en-US" sz="2800" dirty="0"/>
              <a:t>“He is not a believer whose stomach is filled while his neighbor goes hungry.” </a:t>
            </a:r>
            <a:r>
              <a:rPr lang="en-US" sz="1200" dirty="0">
                <a:hlinkClick r:id="rId3"/>
              </a:rPr>
              <a:t>https://sunnah.com/adab:112</a:t>
            </a:r>
            <a:r>
              <a:rPr lang="en-US" sz="1200" dirty="0"/>
              <a:t> </a:t>
            </a:r>
          </a:p>
          <a:p>
            <a:pPr eaLnBrk="1" hangingPunct="1">
              <a:defRPr/>
            </a:pP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D31FC076-8D88-B5AA-BA6B-644A80D0DE72}"/>
              </a:ext>
            </a:extLst>
          </p:cNvPr>
          <p:cNvSpPr>
            <a:spLocks noGrp="1" noRot="1" noChangeArrowheads="1"/>
          </p:cNvSpPr>
          <p:nvPr>
            <p:ph type="title"/>
          </p:nvPr>
        </p:nvSpPr>
        <p:spPr/>
        <p:txBody>
          <a:bodyPr/>
          <a:lstStyle/>
          <a:p>
            <a:pPr eaLnBrk="1" hangingPunct="1">
              <a:defRPr/>
            </a:pPr>
            <a:r>
              <a:rPr kumimoji="0" lang="en-US" sz="2800" b="1"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Black"/>
                <a:ea typeface="+mj-ea"/>
                <a:cs typeface="+mj-cs"/>
              </a:rPr>
              <a:t>Sayings of Prophet Muhammad (PBUH)</a:t>
            </a:r>
            <a:endParaRPr lang="en-US" dirty="0"/>
          </a:p>
        </p:txBody>
      </p:sp>
      <p:sp>
        <p:nvSpPr>
          <p:cNvPr id="93187" name="Rectangle 3">
            <a:extLst>
              <a:ext uri="{FF2B5EF4-FFF2-40B4-BE49-F238E27FC236}">
                <a16:creationId xmlns:a16="http://schemas.microsoft.com/office/drawing/2014/main" id="{33BC9E6A-A5EC-C6B8-95A1-8205EB6CFD28}"/>
              </a:ext>
            </a:extLst>
          </p:cNvPr>
          <p:cNvSpPr>
            <a:spLocks noGrp="1" noRot="1" noChangeArrowheads="1"/>
          </p:cNvSpPr>
          <p:nvPr>
            <p:ph type="body" idx="1"/>
          </p:nvPr>
        </p:nvSpPr>
        <p:spPr/>
        <p:txBody>
          <a:bodyPr/>
          <a:lstStyle/>
          <a:p>
            <a:pPr eaLnBrk="1" hangingPunct="1">
              <a:defRPr/>
            </a:pPr>
            <a:r>
              <a:rPr lang="en-US" dirty="0"/>
              <a:t>“… removing a harmful object from the road is a charity.” </a:t>
            </a:r>
            <a:r>
              <a:rPr lang="en-US" sz="1200" dirty="0">
                <a:hlinkClick r:id="rId2"/>
              </a:rPr>
              <a:t>https://sunnah.com/nawawi40:26</a:t>
            </a:r>
            <a:endParaRPr lang="en-US" dirty="0"/>
          </a:p>
          <a:p>
            <a:pPr eaLnBrk="1" hangingPunct="1">
              <a:defRPr/>
            </a:pPr>
            <a:r>
              <a:rPr lang="en-US" dirty="0"/>
              <a:t>“Charity extinguishes sins just as water extinguishes fire.” </a:t>
            </a:r>
            <a:r>
              <a:rPr lang="en-US" sz="1200" dirty="0">
                <a:hlinkClick r:id="rId3"/>
              </a:rPr>
              <a:t>https://sunnah.com/tirmidhi:614</a:t>
            </a:r>
            <a:endParaRPr lang="en-US" sz="1200" dirty="0"/>
          </a:p>
          <a:p>
            <a:pPr eaLnBrk="1" hangingPunct="1">
              <a:defRPr/>
            </a:pPr>
            <a:endParaRPr lang="en-US" sz="1200" dirty="0"/>
          </a:p>
          <a:p>
            <a:pPr marL="342900" marR="0" lvl="0" indent="-342900" algn="l" defTabSz="914400" rtl="0" eaLnBrk="1" fontAlgn="base" latinLnBrk="0" hangingPunct="1">
              <a:lnSpc>
                <a:spcPct val="100000"/>
              </a:lnSpc>
              <a:spcBef>
                <a:spcPct val="20000"/>
              </a:spcBef>
              <a:spcAft>
                <a:spcPct val="0"/>
              </a:spcAft>
              <a:buClr>
                <a:srgbClr val="99FF66"/>
              </a:buClr>
              <a:buSzTx/>
              <a:buFont typeface="Wingdings" panose="05000000000000000000" pitchFamily="2" charset="2"/>
              <a:buChar char="§"/>
              <a:tabLst/>
              <a:defRPr/>
            </a:pPr>
            <a:r>
              <a:rPr kumimoji="0" lang="en-US"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mn-ea"/>
                <a:cs typeface="+mn-cs"/>
              </a:rPr>
              <a:t>“"Whoever does not show mercy to the people, Allah will not show mercy to him.“</a:t>
            </a:r>
          </a:p>
          <a:p>
            <a:pPr marL="0" marR="0" lvl="0" indent="0" algn="l" defTabSz="914400" rtl="0" eaLnBrk="1" fontAlgn="base" latinLnBrk="0" hangingPunct="1">
              <a:lnSpc>
                <a:spcPct val="100000"/>
              </a:lnSpc>
              <a:spcBef>
                <a:spcPct val="20000"/>
              </a:spcBef>
              <a:spcAft>
                <a:spcPct val="0"/>
              </a:spcAft>
              <a:buClr>
                <a:srgbClr val="99FF66"/>
              </a:buClr>
              <a:buSzTx/>
              <a:buFont typeface="Wingdings" panose="05000000000000000000" pitchFamily="2" charset="2"/>
              <a:buNone/>
              <a:tabLst/>
              <a:defRPr/>
            </a:pPr>
            <a:r>
              <a:rPr kumimoji="0" lang="en-US" sz="1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mn-ea"/>
                <a:cs typeface="+mn-cs"/>
                <a:hlinkClick r:id="rId4"/>
              </a:rPr>
              <a:t>https://sunnah.com/tirmidhi:1922</a:t>
            </a:r>
            <a:r>
              <a:rPr kumimoji="0" lang="en-US" sz="1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mn-ea"/>
                <a:cs typeface="+mn-cs"/>
              </a:rPr>
              <a:t> </a:t>
            </a:r>
          </a:p>
          <a:p>
            <a:pPr eaLnBrk="1" hangingPunct="1">
              <a:defRPr/>
            </a:pPr>
            <a:endParaRPr lang="en-US" sz="1200" dirty="0"/>
          </a:p>
          <a:p>
            <a:pPr eaLnBrk="1" hangingPunct="1">
              <a:defRPr/>
            </a:pPr>
            <a:endParaRPr lang="en-US" sz="1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770D1778-D557-4C0A-F83E-B79C6787DA04}"/>
              </a:ext>
            </a:extLst>
          </p:cNvPr>
          <p:cNvSpPr>
            <a:spLocks noGrp="1" noRot="1" noChangeArrowheads="1"/>
          </p:cNvSpPr>
          <p:nvPr>
            <p:ph type="title"/>
          </p:nvPr>
        </p:nvSpPr>
        <p:spPr/>
        <p:txBody>
          <a:bodyPr/>
          <a:lstStyle/>
          <a:p>
            <a:pPr algn="ctr" eaLnBrk="1" hangingPunct="1">
              <a:defRPr/>
            </a:pPr>
            <a:r>
              <a:rPr lang="en-US" sz="4000" dirty="0">
                <a:solidFill>
                  <a:schemeClr val="tx1"/>
                </a:solidFill>
              </a:rPr>
              <a:t>19. Our World Today!</a:t>
            </a:r>
            <a:br>
              <a:rPr lang="en-US" sz="4000" dirty="0">
                <a:solidFill>
                  <a:schemeClr val="tx1"/>
                </a:solidFill>
              </a:rPr>
            </a:br>
            <a:r>
              <a:rPr lang="en-US" sz="4000" dirty="0">
                <a:solidFill>
                  <a:schemeClr val="tx1"/>
                </a:solidFill>
              </a:rPr>
              <a:t>Competing in Sin</a:t>
            </a:r>
          </a:p>
        </p:txBody>
      </p:sp>
      <p:sp>
        <p:nvSpPr>
          <p:cNvPr id="89091" name="Rectangle 3">
            <a:extLst>
              <a:ext uri="{FF2B5EF4-FFF2-40B4-BE49-F238E27FC236}">
                <a16:creationId xmlns:a16="http://schemas.microsoft.com/office/drawing/2014/main" id="{0E21AF33-B31A-7538-C561-A0C35D396511}"/>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r>
              <a:rPr lang="en-US" dirty="0"/>
              <a:t>If God were to punish men according to what they deserve. He would not leave on the back of the (earth) a single living creature: but He gives them respite for a stated Term: when their Term expires, Certainly, God has in His sight all His Servants. (Quran, 35:45)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765C01F8-45BA-299E-ADB6-470605F92C0A}"/>
              </a:ext>
            </a:extLst>
          </p:cNvPr>
          <p:cNvSpPr>
            <a:spLocks noGrp="1" noRot="1" noChangeArrowheads="1"/>
          </p:cNvSpPr>
          <p:nvPr>
            <p:ph type="title"/>
          </p:nvPr>
        </p:nvSpPr>
        <p:spPr/>
        <p:txBody>
          <a:bodyPr/>
          <a:lstStyle/>
          <a:p>
            <a:pPr eaLnBrk="1" hangingPunct="1">
              <a:defRPr/>
            </a:pPr>
            <a:endParaRPr lang="en-US"/>
          </a:p>
        </p:txBody>
      </p:sp>
      <p:sp>
        <p:nvSpPr>
          <p:cNvPr id="88067" name="Rectangle 3">
            <a:extLst>
              <a:ext uri="{FF2B5EF4-FFF2-40B4-BE49-F238E27FC236}">
                <a16:creationId xmlns:a16="http://schemas.microsoft.com/office/drawing/2014/main" id="{34CFC2DE-8B94-42FC-404F-509EFEC4390E}"/>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endParaRPr lang="en-US"/>
          </a:p>
        </p:txBody>
      </p:sp>
      <p:pic>
        <p:nvPicPr>
          <p:cNvPr id="32772" name="Picture 5" descr="boyandVulture">
            <a:extLst>
              <a:ext uri="{FF2B5EF4-FFF2-40B4-BE49-F238E27FC236}">
                <a16:creationId xmlns:a16="http://schemas.microsoft.com/office/drawing/2014/main" id="{EFE67C4C-B056-41D6-37FF-BEE7B3003C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0"/>
            <a:ext cx="7943850" cy="698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A3DCF-C9A9-8201-5C18-F27244F52D94}"/>
              </a:ext>
            </a:extLst>
          </p:cNvPr>
          <p:cNvSpPr>
            <a:spLocks noGrp="1"/>
          </p:cNvSpPr>
          <p:nvPr>
            <p:ph type="title"/>
          </p:nvPr>
        </p:nvSpPr>
        <p:spPr>
          <a:xfrm>
            <a:off x="457200" y="152400"/>
            <a:ext cx="8686800" cy="1524000"/>
          </a:xfrm>
        </p:spPr>
        <p:txBody>
          <a:bodyPr/>
          <a:lstStyle/>
          <a:p>
            <a:pPr algn="ctr">
              <a:defRPr/>
            </a:pPr>
            <a:r>
              <a:rPr lang="en-US" sz="4000" dirty="0">
                <a:solidFill>
                  <a:srgbClr val="FFFF00"/>
                </a:solidFill>
              </a:rPr>
              <a:t>2. Humane Aspects of </a:t>
            </a:r>
            <a:br>
              <a:rPr lang="en-US" sz="4000" dirty="0">
                <a:solidFill>
                  <a:srgbClr val="FFFF00"/>
                </a:solidFill>
              </a:rPr>
            </a:br>
            <a:r>
              <a:rPr lang="en-US" sz="4000" dirty="0">
                <a:solidFill>
                  <a:srgbClr val="FFFF00"/>
                </a:solidFill>
              </a:rPr>
              <a:t>Islamic Rituals</a:t>
            </a:r>
            <a:br>
              <a:rPr lang="en-US" dirty="0"/>
            </a:br>
            <a:endParaRPr lang="en-US" dirty="0"/>
          </a:p>
        </p:txBody>
      </p:sp>
      <p:sp>
        <p:nvSpPr>
          <p:cNvPr id="3" name="Content Placeholder 2">
            <a:extLst>
              <a:ext uri="{FF2B5EF4-FFF2-40B4-BE49-F238E27FC236}">
                <a16:creationId xmlns:a16="http://schemas.microsoft.com/office/drawing/2014/main" id="{30BCF5D7-E99C-2624-1AA0-FE418880598D}"/>
              </a:ext>
            </a:extLst>
          </p:cNvPr>
          <p:cNvSpPr>
            <a:spLocks noGrp="1"/>
          </p:cNvSpPr>
          <p:nvPr>
            <p:ph idx="1"/>
          </p:nvPr>
        </p:nvSpPr>
        <p:spPr/>
        <p:txBody>
          <a:bodyPr/>
          <a:lstStyle/>
          <a:p>
            <a:pPr marL="0" indent="0">
              <a:buClr>
                <a:schemeClr val="accent1"/>
              </a:buClr>
              <a:buFont typeface="Wingdings" panose="05000000000000000000" pitchFamily="2" charset="2"/>
              <a:buNone/>
              <a:defRPr/>
            </a:pPr>
            <a:endParaRPr lang="en-US" dirty="0"/>
          </a:p>
          <a:p>
            <a:pPr>
              <a:buClr>
                <a:schemeClr val="accent1"/>
              </a:buClr>
              <a:defRPr/>
            </a:pPr>
            <a:r>
              <a:rPr lang="en-US" dirty="0"/>
              <a:t>Prayers (Salah)</a:t>
            </a:r>
          </a:p>
          <a:p>
            <a:pPr>
              <a:buClr>
                <a:schemeClr val="accent1"/>
              </a:buClr>
              <a:defRPr/>
            </a:pPr>
            <a:r>
              <a:rPr lang="en-US" dirty="0"/>
              <a:t>Zakat and </a:t>
            </a:r>
            <a:r>
              <a:rPr lang="en-US" dirty="0" err="1"/>
              <a:t>Sadaqat</a:t>
            </a:r>
            <a:endParaRPr lang="en-US" dirty="0"/>
          </a:p>
          <a:p>
            <a:pPr>
              <a:buClr>
                <a:schemeClr val="accent1"/>
              </a:buClr>
              <a:defRPr/>
            </a:pPr>
            <a:r>
              <a:rPr lang="en-US" dirty="0"/>
              <a:t>Fasting ( </a:t>
            </a:r>
            <a:r>
              <a:rPr lang="en-US" dirty="0" err="1"/>
              <a:t>Siyam</a:t>
            </a:r>
            <a:r>
              <a:rPr lang="en-US" dirty="0"/>
              <a:t>)</a:t>
            </a:r>
          </a:p>
          <a:p>
            <a:pPr>
              <a:buClr>
                <a:schemeClr val="accent1"/>
              </a:buClr>
              <a:defRPr/>
            </a:pPr>
            <a:r>
              <a:rPr lang="en-US" dirty="0"/>
              <a:t>Pilgrimage (Hajj)</a:t>
            </a:r>
          </a:p>
          <a:p>
            <a:pPr>
              <a:buClr>
                <a:schemeClr val="accent1"/>
              </a:buClr>
              <a:defRPr/>
            </a:pPr>
            <a:r>
              <a:rPr lang="en-US" dirty="0"/>
              <a:t>                              x= physical aspects</a:t>
            </a:r>
          </a:p>
          <a:p>
            <a:pPr>
              <a:buClr>
                <a:schemeClr val="accent1"/>
              </a:buClr>
              <a:defRPr/>
            </a:pPr>
            <a:r>
              <a:rPr lang="en-US" dirty="0"/>
              <a:t>                              y= spiritual aspects</a:t>
            </a:r>
          </a:p>
          <a:p>
            <a:pPr>
              <a:buClr>
                <a:schemeClr val="accent1"/>
              </a:buClr>
              <a:defRPr/>
            </a:pPr>
            <a:r>
              <a:rPr lang="en-US" dirty="0"/>
              <a:t>                              z= humane aspects</a:t>
            </a:r>
          </a:p>
        </p:txBody>
      </p:sp>
      <p:sp>
        <p:nvSpPr>
          <p:cNvPr id="4" name="Rectangle 2">
            <a:extLst>
              <a:ext uri="{FF2B5EF4-FFF2-40B4-BE49-F238E27FC236}">
                <a16:creationId xmlns:a16="http://schemas.microsoft.com/office/drawing/2014/main" id="{512A36FF-3DC5-8920-6B1B-F1191EDCAD2F}"/>
              </a:ext>
            </a:extLst>
          </p:cNvPr>
          <p:cNvSpPr txBox="1">
            <a:spLocks noChangeArrowheads="1"/>
          </p:cNvSpPr>
          <p:nvPr/>
        </p:nvSpPr>
        <p:spPr bwMode="auto">
          <a:xfrm>
            <a:off x="2251075" y="504825"/>
            <a:ext cx="5105400" cy="1143000"/>
          </a:xfrm>
          <a:prstGeom prst="rect">
            <a:avLst/>
          </a:prstGeom>
          <a:noFill/>
          <a:ln w="9525">
            <a:noFill/>
            <a:miter lim="800000"/>
            <a:headEnd/>
            <a:tailEnd/>
          </a:ln>
          <a:effectLst/>
        </p:spPr>
        <p:txBody>
          <a:bodyPr anchor="ctr"/>
          <a:lstStyle/>
          <a:p>
            <a:pPr eaLnBrk="0" hangingPunct="0">
              <a:defRPr/>
            </a:pPr>
            <a:endParaRPr lang="en-US" sz="4800" b="1" kern="0" dirty="0">
              <a:solidFill>
                <a:srgbClr val="FFFF00"/>
              </a:solidFill>
              <a:effectLst>
                <a:outerShdw blurRad="38100" dist="38100" dir="2700000" algn="tl">
                  <a:srgbClr val="000000"/>
                </a:outerShdw>
              </a:effectLst>
              <a:latin typeface="+mj-lt"/>
              <a:ea typeface="+mj-ea"/>
              <a:cs typeface="+mj-cs"/>
            </a:endParaRPr>
          </a:p>
        </p:txBody>
      </p:sp>
      <p:sp>
        <p:nvSpPr>
          <p:cNvPr id="5" name="Rectangle 4">
            <a:extLst>
              <a:ext uri="{FF2B5EF4-FFF2-40B4-BE49-F238E27FC236}">
                <a16:creationId xmlns:a16="http://schemas.microsoft.com/office/drawing/2014/main" id="{2F7B2D1C-6FAF-7B21-09CD-A22072AEDE3C}"/>
              </a:ext>
            </a:extLst>
          </p:cNvPr>
          <p:cNvSpPr txBox="1">
            <a:spLocks noChangeArrowheads="1"/>
          </p:cNvSpPr>
          <p:nvPr/>
        </p:nvSpPr>
        <p:spPr>
          <a:xfrm>
            <a:off x="152400" y="2590800"/>
            <a:ext cx="8458200" cy="3429000"/>
          </a:xfrm>
          <a:prstGeom prst="rect">
            <a:avLst/>
          </a:prstGeom>
        </p:spPr>
        <p:txBody>
          <a:bodyPr/>
          <a:lstStyle/>
          <a:p>
            <a:pPr marL="342900" indent="-342900" eaLnBrk="0" hangingPunct="0">
              <a:spcBef>
                <a:spcPct val="20000"/>
              </a:spcBef>
              <a:buClr>
                <a:schemeClr val="accent1"/>
              </a:buClr>
              <a:buFont typeface="Wingdings" pitchFamily="2" charset="2"/>
              <a:buNone/>
              <a:defRPr/>
            </a:pPr>
            <a:endParaRPr lang="en-US" sz="3600" kern="0" dirty="0">
              <a:effectLst>
                <a:outerShdw blurRad="38100" dist="38100" dir="2700000" algn="tl">
                  <a:srgbClr val="000000"/>
                </a:outerShdw>
              </a:effectLst>
              <a:latin typeface="+mn-lt"/>
              <a:cs typeface="+mn-cs"/>
            </a:endParaRPr>
          </a:p>
        </p:txBody>
      </p:sp>
      <p:graphicFrame>
        <p:nvGraphicFramePr>
          <p:cNvPr id="5126" name="Object 2">
            <a:extLst>
              <a:ext uri="{FF2B5EF4-FFF2-40B4-BE49-F238E27FC236}">
                <a16:creationId xmlns:a16="http://schemas.microsoft.com/office/drawing/2014/main" id="{05DBFCC5-076B-12E4-EAF2-885B69C378EA}"/>
              </a:ext>
            </a:extLst>
          </p:cNvPr>
          <p:cNvGraphicFramePr>
            <a:graphicFrameLocks noChangeAspect="1"/>
          </p:cNvGraphicFramePr>
          <p:nvPr/>
        </p:nvGraphicFramePr>
        <p:xfrm>
          <a:off x="0" y="0"/>
          <a:ext cx="2667000" cy="2514600"/>
        </p:xfrm>
        <a:graphic>
          <a:graphicData uri="http://schemas.openxmlformats.org/presentationml/2006/ole">
            <mc:AlternateContent xmlns:mc="http://schemas.openxmlformats.org/markup-compatibility/2006">
              <mc:Choice xmlns:v="urn:schemas-microsoft-com:vml" Requires="v">
                <p:oleObj name="Clip" r:id="rId2" imgW="4579545" imgH="6006974" progId="MS_ClipArt_Gallery.2">
                  <p:embed/>
                </p:oleObj>
              </mc:Choice>
              <mc:Fallback>
                <p:oleObj name="Clip" r:id="rId2" imgW="4579545" imgH="6006974" progId="MS_ClipArt_Gallery.2">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7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5127" name="Picture 6" descr="01090321">
            <a:extLst>
              <a:ext uri="{FF2B5EF4-FFF2-40B4-BE49-F238E27FC236}">
                <a16:creationId xmlns:a16="http://schemas.microsoft.com/office/drawing/2014/main" id="{4BC23F9B-D845-BE97-67B3-582B92C496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676400"/>
            <a:ext cx="4343400" cy="29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6">
            <a:extLst>
              <a:ext uri="{FF2B5EF4-FFF2-40B4-BE49-F238E27FC236}">
                <a16:creationId xmlns:a16="http://schemas.microsoft.com/office/drawing/2014/main" id="{705FAA19-CA54-3411-5FC3-E31CB9B8CD7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146675"/>
            <a:ext cx="3048000" cy="148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BAC8537D-7BDD-9604-545C-324FB5365C32}"/>
              </a:ext>
            </a:extLst>
          </p:cNvPr>
          <p:cNvSpPr>
            <a:spLocks noGrp="1" noRot="1" noChangeArrowheads="1"/>
          </p:cNvSpPr>
          <p:nvPr>
            <p:ph type="title"/>
          </p:nvPr>
        </p:nvSpPr>
        <p:spPr/>
        <p:txBody>
          <a:bodyPr/>
          <a:lstStyle/>
          <a:p>
            <a:pPr eaLnBrk="1" hangingPunct="1">
              <a:defRPr/>
            </a:pPr>
            <a:r>
              <a:rPr lang="en-US" sz="4000" dirty="0">
                <a:solidFill>
                  <a:srgbClr val="FFFF00"/>
                </a:solidFill>
              </a:rPr>
              <a:t>20. Work For Justice and Peace</a:t>
            </a:r>
          </a:p>
        </p:txBody>
      </p:sp>
      <p:sp>
        <p:nvSpPr>
          <p:cNvPr id="101379" name="Rectangle 3">
            <a:extLst>
              <a:ext uri="{FF2B5EF4-FFF2-40B4-BE49-F238E27FC236}">
                <a16:creationId xmlns:a16="http://schemas.microsoft.com/office/drawing/2014/main" id="{64DC815D-B8A3-68C0-5D3A-808223418E34}"/>
              </a:ext>
            </a:extLst>
          </p:cNvPr>
          <p:cNvSpPr>
            <a:spLocks noGrp="1" noRot="1" noChangeArrowheads="1"/>
          </p:cNvSpPr>
          <p:nvPr>
            <p:ph type="body" idx="1"/>
          </p:nvPr>
        </p:nvSpPr>
        <p:spPr/>
        <p:txBody>
          <a:bodyPr/>
          <a:lstStyle/>
          <a:p>
            <a:pPr eaLnBrk="1" hangingPunct="1">
              <a:buFont typeface="Wingdings" panose="05000000000000000000" pitchFamily="2" charset="2"/>
              <a:buNone/>
              <a:defRPr/>
            </a:pPr>
            <a:endParaRPr lang="en-US"/>
          </a:p>
        </p:txBody>
      </p:sp>
      <p:pic>
        <p:nvPicPr>
          <p:cNvPr id="33796" name="Picture 5" descr="Mothers mourn their children">
            <a:extLst>
              <a:ext uri="{FF2B5EF4-FFF2-40B4-BE49-F238E27FC236}">
                <a16:creationId xmlns:a16="http://schemas.microsoft.com/office/drawing/2014/main" id="{46672D3F-4701-0845-7B67-16D5A57267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905000"/>
            <a:ext cx="2714625"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9" descr="http://ninak.learnerblogs.org/feed/">
            <a:hlinkClick r:id="rId3"/>
            <a:extLst>
              <a:ext uri="{FF2B5EF4-FFF2-40B4-BE49-F238E27FC236}">
                <a16:creationId xmlns:a16="http://schemas.microsoft.com/office/drawing/2014/main" id="{429002A8-C259-3E79-BB9F-0954AA55B6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752600"/>
            <a:ext cx="24431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11" descr="17">
            <a:extLst>
              <a:ext uri="{FF2B5EF4-FFF2-40B4-BE49-F238E27FC236}">
                <a16:creationId xmlns:a16="http://schemas.microsoft.com/office/drawing/2014/main" id="{290896A0-9662-7C4D-F447-DEB4056E18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4343400"/>
            <a:ext cx="3810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13" descr="capt4_thumb">
            <a:hlinkClick r:id="rId6"/>
            <a:extLst>
              <a:ext uri="{FF2B5EF4-FFF2-40B4-BE49-F238E27FC236}">
                <a16:creationId xmlns:a16="http://schemas.microsoft.com/office/drawing/2014/main" id="{FF5BF3E6-2CBB-BDEC-A7FB-DA2B2FBC2F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4459288"/>
            <a:ext cx="32004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F8379F76-037D-D427-8482-50CDC64549B3}"/>
              </a:ext>
            </a:extLst>
          </p:cNvPr>
          <p:cNvSpPr>
            <a:spLocks noGrp="1" noRot="1" noChangeArrowheads="1"/>
          </p:cNvSpPr>
          <p:nvPr>
            <p:ph type="title"/>
          </p:nvPr>
        </p:nvSpPr>
        <p:spPr>
          <a:xfrm>
            <a:off x="457200" y="244475"/>
            <a:ext cx="2895600" cy="1279525"/>
          </a:xfrm>
        </p:spPr>
        <p:txBody>
          <a:bodyPr/>
          <a:lstStyle/>
          <a:p>
            <a:pPr eaLnBrk="1" hangingPunct="1">
              <a:defRPr/>
            </a:pPr>
            <a:r>
              <a:rPr lang="en-US" sz="3600" dirty="0">
                <a:solidFill>
                  <a:srgbClr val="FFFF00"/>
                </a:solidFill>
              </a:rPr>
              <a:t>Questions and Answers</a:t>
            </a:r>
          </a:p>
        </p:txBody>
      </p:sp>
      <p:sp>
        <p:nvSpPr>
          <p:cNvPr id="72707" name="Rectangle 3">
            <a:extLst>
              <a:ext uri="{FF2B5EF4-FFF2-40B4-BE49-F238E27FC236}">
                <a16:creationId xmlns:a16="http://schemas.microsoft.com/office/drawing/2014/main" id="{025D53F2-9F6E-0352-34DF-DE1A3EA5E6EB}"/>
              </a:ext>
            </a:extLst>
          </p:cNvPr>
          <p:cNvSpPr>
            <a:spLocks noGrp="1" noRot="1" noChangeArrowheads="1"/>
          </p:cNvSpPr>
          <p:nvPr>
            <p:ph type="body" idx="1"/>
          </p:nvPr>
        </p:nvSpPr>
        <p:spPr>
          <a:xfrm>
            <a:off x="4267200" y="0"/>
            <a:ext cx="4578350" cy="6629400"/>
          </a:xfrm>
        </p:spPr>
        <p:txBody>
          <a:bodyPr/>
          <a:lstStyle/>
          <a:p>
            <a:pPr lvl="1">
              <a:lnSpc>
                <a:spcPct val="80000"/>
              </a:lnSpc>
              <a:spcBef>
                <a:spcPts val="500"/>
              </a:spcBef>
              <a:spcAft>
                <a:spcPts val="500"/>
              </a:spcAft>
              <a:buClrTx/>
              <a:buFontTx/>
              <a:buNone/>
              <a:defRPr/>
            </a:pPr>
            <a:r>
              <a:rPr lang="en-US" b="1" dirty="0">
                <a:solidFill>
                  <a:srgbClr val="FFFF00"/>
                </a:solidFill>
              </a:rPr>
              <a:t>Surah Al-</a:t>
            </a:r>
            <a:r>
              <a:rPr lang="en-US" b="1" dirty="0" err="1">
                <a:solidFill>
                  <a:srgbClr val="FFFF00"/>
                </a:solidFill>
              </a:rPr>
              <a:t>Fatehah</a:t>
            </a:r>
            <a:endParaRPr lang="en-US" b="1" dirty="0">
              <a:solidFill>
                <a:srgbClr val="FFFF00"/>
              </a:solidFill>
            </a:endParaRPr>
          </a:p>
          <a:p>
            <a:pPr lvl="1">
              <a:lnSpc>
                <a:spcPct val="80000"/>
              </a:lnSpc>
              <a:spcBef>
                <a:spcPts val="500"/>
              </a:spcBef>
              <a:spcAft>
                <a:spcPts val="500"/>
              </a:spcAft>
              <a:buClrTx/>
              <a:buFontTx/>
              <a:buNone/>
              <a:defRPr/>
            </a:pPr>
            <a:r>
              <a:rPr lang="en-US" sz="2400" b="1" dirty="0">
                <a:solidFill>
                  <a:srgbClr val="FFFF00"/>
                </a:solidFill>
              </a:rPr>
              <a:t>(Chapter 1: The Opening)</a:t>
            </a:r>
          </a:p>
          <a:p>
            <a:pPr>
              <a:lnSpc>
                <a:spcPct val="80000"/>
              </a:lnSpc>
              <a:spcBef>
                <a:spcPts val="500"/>
              </a:spcBef>
              <a:spcAft>
                <a:spcPts val="500"/>
              </a:spcAft>
              <a:buClrTx/>
              <a:buFontTx/>
              <a:buNone/>
              <a:defRPr/>
            </a:pPr>
            <a:r>
              <a:rPr lang="en-US" sz="2400" b="1" dirty="0"/>
              <a:t>1.</a:t>
            </a:r>
            <a:r>
              <a:rPr lang="en-US" sz="2400" dirty="0"/>
              <a:t> In the name of Allah, Most Gracious, Most Merciful. </a:t>
            </a:r>
          </a:p>
          <a:p>
            <a:pPr>
              <a:lnSpc>
                <a:spcPct val="80000"/>
              </a:lnSpc>
              <a:spcBef>
                <a:spcPts val="500"/>
              </a:spcBef>
              <a:spcAft>
                <a:spcPts val="500"/>
              </a:spcAft>
              <a:buClrTx/>
              <a:buFontTx/>
              <a:buNone/>
              <a:defRPr/>
            </a:pPr>
            <a:r>
              <a:rPr lang="en-US" sz="2400" b="1" dirty="0"/>
              <a:t>2.</a:t>
            </a:r>
            <a:r>
              <a:rPr lang="en-US" sz="2400" dirty="0"/>
              <a:t> Praise be to Allah, the Cherisher and Sustainer of the worlds; </a:t>
            </a:r>
          </a:p>
          <a:p>
            <a:pPr>
              <a:lnSpc>
                <a:spcPct val="80000"/>
              </a:lnSpc>
              <a:spcBef>
                <a:spcPts val="500"/>
              </a:spcBef>
              <a:spcAft>
                <a:spcPts val="500"/>
              </a:spcAft>
              <a:buClrTx/>
              <a:buFontTx/>
              <a:buNone/>
              <a:defRPr/>
            </a:pPr>
            <a:r>
              <a:rPr lang="en-US" sz="2400" b="1" dirty="0"/>
              <a:t>3.</a:t>
            </a:r>
            <a:r>
              <a:rPr lang="en-US" sz="2400" dirty="0"/>
              <a:t> Most Gracious, Most Merciful; </a:t>
            </a:r>
          </a:p>
          <a:p>
            <a:pPr>
              <a:lnSpc>
                <a:spcPct val="80000"/>
              </a:lnSpc>
              <a:spcBef>
                <a:spcPts val="500"/>
              </a:spcBef>
              <a:spcAft>
                <a:spcPts val="500"/>
              </a:spcAft>
              <a:buClrTx/>
              <a:buFontTx/>
              <a:buNone/>
              <a:defRPr/>
            </a:pPr>
            <a:r>
              <a:rPr lang="en-US" sz="2400" b="1" dirty="0"/>
              <a:t>4.</a:t>
            </a:r>
            <a:r>
              <a:rPr lang="en-US" sz="2400" dirty="0"/>
              <a:t> Master of the Day of Judgment. </a:t>
            </a:r>
          </a:p>
          <a:p>
            <a:pPr>
              <a:lnSpc>
                <a:spcPct val="80000"/>
              </a:lnSpc>
              <a:spcBef>
                <a:spcPts val="500"/>
              </a:spcBef>
              <a:spcAft>
                <a:spcPts val="500"/>
              </a:spcAft>
              <a:buClrTx/>
              <a:buFontTx/>
              <a:buNone/>
              <a:defRPr/>
            </a:pPr>
            <a:r>
              <a:rPr lang="en-US" sz="2400" b="1" dirty="0"/>
              <a:t>5.</a:t>
            </a:r>
            <a:r>
              <a:rPr lang="en-US" sz="2400" dirty="0"/>
              <a:t> Thee do we worship, and </a:t>
            </a:r>
            <a:r>
              <a:rPr lang="en-US" sz="2400" dirty="0" err="1"/>
              <a:t>Thine</a:t>
            </a:r>
            <a:r>
              <a:rPr lang="en-US" sz="2400" dirty="0"/>
              <a:t> help we seek. </a:t>
            </a:r>
          </a:p>
          <a:p>
            <a:pPr>
              <a:lnSpc>
                <a:spcPct val="80000"/>
              </a:lnSpc>
              <a:spcBef>
                <a:spcPts val="500"/>
              </a:spcBef>
              <a:spcAft>
                <a:spcPts val="500"/>
              </a:spcAft>
              <a:buClrTx/>
              <a:buFontTx/>
              <a:buNone/>
              <a:defRPr/>
            </a:pPr>
            <a:r>
              <a:rPr lang="en-US" sz="2400" b="1" dirty="0"/>
              <a:t>6.</a:t>
            </a:r>
            <a:r>
              <a:rPr lang="en-US" sz="2400" dirty="0"/>
              <a:t> Show us the straight way, </a:t>
            </a:r>
          </a:p>
          <a:p>
            <a:pPr>
              <a:lnSpc>
                <a:spcPct val="80000"/>
              </a:lnSpc>
              <a:spcBef>
                <a:spcPts val="500"/>
              </a:spcBef>
              <a:spcAft>
                <a:spcPts val="500"/>
              </a:spcAft>
              <a:buClrTx/>
              <a:buFontTx/>
              <a:buNone/>
              <a:defRPr/>
            </a:pPr>
            <a:r>
              <a:rPr lang="en-US" sz="2400" b="1" dirty="0"/>
              <a:t>7.</a:t>
            </a:r>
            <a:r>
              <a:rPr lang="en-US" sz="2400" dirty="0"/>
              <a:t> The way of those on whom Thou hast bestowed Thy Grace, those whose (portion) is not wrath, and who go not astray.</a:t>
            </a:r>
          </a:p>
          <a:p>
            <a:pPr eaLnBrk="1" hangingPunct="1">
              <a:lnSpc>
                <a:spcPct val="80000"/>
              </a:lnSpc>
              <a:buFont typeface="Wingdings" panose="05000000000000000000" pitchFamily="2" charset="2"/>
              <a:buNone/>
              <a:defRPr/>
            </a:pPr>
            <a:endParaRPr lang="en-US" sz="2400" dirty="0"/>
          </a:p>
        </p:txBody>
      </p:sp>
      <p:pic>
        <p:nvPicPr>
          <p:cNvPr id="34820" name="Picture 5" descr="1">
            <a:extLst>
              <a:ext uri="{FF2B5EF4-FFF2-40B4-BE49-F238E27FC236}">
                <a16:creationId xmlns:a16="http://schemas.microsoft.com/office/drawing/2014/main" id="{AAE2DF7C-2E92-78C3-A33C-B049B6AF2E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133600"/>
            <a:ext cx="3962400"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766C-B533-8EA2-096F-AA6B327AD077}"/>
              </a:ext>
            </a:extLst>
          </p:cNvPr>
          <p:cNvSpPr>
            <a:spLocks noGrp="1"/>
          </p:cNvSpPr>
          <p:nvPr>
            <p:ph type="title"/>
          </p:nvPr>
        </p:nvSpPr>
        <p:spPr/>
        <p:txBody>
          <a:bodyPr/>
          <a:lstStyle/>
          <a:p>
            <a:pPr algn="ctr" eaLnBrk="1" hangingPunct="1">
              <a:defRPr/>
            </a:pPr>
            <a:r>
              <a:rPr lang="en-US" sz="4000" dirty="0">
                <a:solidFill>
                  <a:srgbClr val="FFFF00"/>
                </a:solidFill>
                <a:effectLst/>
              </a:rPr>
              <a:t>3. Coming of a Muslim</a:t>
            </a:r>
            <a:endParaRPr lang="en-US" sz="4000" dirty="0">
              <a:solidFill>
                <a:srgbClr val="FFFF00"/>
              </a:solidFill>
            </a:endParaRPr>
          </a:p>
        </p:txBody>
      </p:sp>
      <p:sp>
        <p:nvSpPr>
          <p:cNvPr id="3" name="Content Placeholder 2">
            <a:extLst>
              <a:ext uri="{FF2B5EF4-FFF2-40B4-BE49-F238E27FC236}">
                <a16:creationId xmlns:a16="http://schemas.microsoft.com/office/drawing/2014/main" id="{5629621E-C625-FA53-F526-DE654FF47A3E}"/>
              </a:ext>
            </a:extLst>
          </p:cNvPr>
          <p:cNvSpPr>
            <a:spLocks noGrp="1"/>
          </p:cNvSpPr>
          <p:nvPr>
            <p:ph idx="1"/>
          </p:nvPr>
        </p:nvSpPr>
        <p:spPr/>
        <p:txBody>
          <a:bodyPr/>
          <a:lstStyle/>
          <a:p>
            <a:pPr>
              <a:defRPr/>
            </a:pPr>
            <a:r>
              <a:rPr lang="en-US" dirty="0">
                <a:effectLst/>
              </a:rPr>
              <a:t> In places like Chapters 90 and 92, serving humanity is mentioned before belief in God.</a:t>
            </a:r>
          </a:p>
          <a:p>
            <a:pPr>
              <a:defRPr/>
            </a:pPr>
            <a:r>
              <a:rPr lang="en-US" dirty="0">
                <a:effectLst/>
              </a:rPr>
              <a:t> In other places, like verse 2:177 in the Holy Quran, belief in God comes before service to humanity.</a:t>
            </a:r>
          </a:p>
          <a:p>
            <a:pPr marL="0" indent="0">
              <a:buFont typeface="Wingdings" panose="05000000000000000000" pitchFamily="2" charset="2"/>
              <a:buNone/>
              <a:defRPr/>
            </a:pPr>
            <a:endParaRPr lang="en-US" dirty="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F0181-EA10-648C-8E8A-D53F30AEE620}"/>
              </a:ext>
            </a:extLst>
          </p:cNvPr>
          <p:cNvSpPr>
            <a:spLocks noGrp="1"/>
          </p:cNvSpPr>
          <p:nvPr>
            <p:ph type="title"/>
          </p:nvPr>
        </p:nvSpPr>
        <p:spPr/>
        <p:txBody>
          <a:bodyPr/>
          <a:lstStyle/>
          <a:p>
            <a:pPr algn="ctr">
              <a:defRPr/>
            </a:pPr>
            <a:r>
              <a:rPr lang="en-US" sz="4000" dirty="0">
                <a:solidFill>
                  <a:srgbClr val="FFFF00"/>
                </a:solidFill>
              </a:rPr>
              <a:t>3.1 Serve Humanity, Believe</a:t>
            </a:r>
          </a:p>
        </p:txBody>
      </p:sp>
      <p:sp>
        <p:nvSpPr>
          <p:cNvPr id="3" name="Content Placeholder 2">
            <a:extLst>
              <a:ext uri="{FF2B5EF4-FFF2-40B4-BE49-F238E27FC236}">
                <a16:creationId xmlns:a16="http://schemas.microsoft.com/office/drawing/2014/main" id="{183A27F4-9386-3EA2-30CA-5F77BCD51BFF}"/>
              </a:ext>
            </a:extLst>
          </p:cNvPr>
          <p:cNvSpPr>
            <a:spLocks noGrp="1"/>
          </p:cNvSpPr>
          <p:nvPr>
            <p:ph idx="1"/>
          </p:nvPr>
        </p:nvSpPr>
        <p:spPr>
          <a:xfrm>
            <a:off x="838200" y="1752600"/>
            <a:ext cx="8007350" cy="4343400"/>
          </a:xfrm>
        </p:spPr>
        <p:txBody>
          <a:bodyPr/>
          <a:lstStyle/>
          <a:p>
            <a:pPr>
              <a:defRPr/>
            </a:pPr>
            <a:r>
              <a:rPr lang="en-US" dirty="0">
                <a:effectLst/>
              </a:rPr>
              <a:t>"And what will explain to you the path that is steep?- (It is:) freeing the bondman; Or the giving of food in a day of privation To the orphan with claims of relationship, Or to the indigent (down) in the dust. Then will he be of those who believe, and enjoin patience, and enjoin deeds of kindness and compassion. Such are the Companions of the Right Hand.” (90:12-18)</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7B217-9BBF-CEB0-55AE-FE9773A2142E}"/>
              </a:ext>
            </a:extLst>
          </p:cNvPr>
          <p:cNvSpPr>
            <a:spLocks noGrp="1"/>
          </p:cNvSpPr>
          <p:nvPr>
            <p:ph type="title"/>
          </p:nvPr>
        </p:nvSpPr>
        <p:spPr>
          <a:xfrm>
            <a:off x="457200" y="244475"/>
            <a:ext cx="8229600" cy="1203325"/>
          </a:xfrm>
        </p:spPr>
        <p:txBody>
          <a:bodyPr/>
          <a:lstStyle/>
          <a:p>
            <a:pPr algn="ctr">
              <a:defRPr/>
            </a:pPr>
            <a:r>
              <a:rPr lang="en-US" sz="4000" dirty="0">
                <a:solidFill>
                  <a:srgbClr val="FFFF00"/>
                </a:solidFill>
              </a:rPr>
              <a:t>3.2 Believe, Serve Humanity</a:t>
            </a:r>
          </a:p>
        </p:txBody>
      </p:sp>
      <p:sp>
        <p:nvSpPr>
          <p:cNvPr id="3" name="Content Placeholder 2">
            <a:extLst>
              <a:ext uri="{FF2B5EF4-FFF2-40B4-BE49-F238E27FC236}">
                <a16:creationId xmlns:a16="http://schemas.microsoft.com/office/drawing/2014/main" id="{B36F1A2B-AC65-3744-CF99-5418C7626B57}"/>
              </a:ext>
            </a:extLst>
          </p:cNvPr>
          <p:cNvSpPr>
            <a:spLocks noGrp="1"/>
          </p:cNvSpPr>
          <p:nvPr>
            <p:ph idx="1"/>
          </p:nvPr>
        </p:nvSpPr>
        <p:spPr>
          <a:xfrm>
            <a:off x="838200" y="1447800"/>
            <a:ext cx="7924800" cy="5165725"/>
          </a:xfrm>
        </p:spPr>
        <p:txBody>
          <a:bodyPr/>
          <a:lstStyle/>
          <a:p>
            <a:pPr marL="0" indent="0">
              <a:buFont typeface="Wingdings" panose="05000000000000000000" pitchFamily="2" charset="2"/>
              <a:buNone/>
              <a:defRPr/>
            </a:pPr>
            <a:r>
              <a:rPr lang="en-US" sz="2400" dirty="0">
                <a:effectLst/>
              </a:rPr>
              <a:t>“</a:t>
            </a:r>
            <a:r>
              <a:rPr lang="en-US" sz="2400" dirty="0"/>
              <a:t>Righteousness is not just to turn your faces towards east or west; but it is righteousness-</a:t>
            </a:r>
            <a:r>
              <a:rPr lang="en-US" sz="2400" dirty="0">
                <a:effectLst/>
              </a:rPr>
              <a:t>to believe in God and the Last Day, and the Angels, and the Book, and the Messengers; </a:t>
            </a:r>
          </a:p>
          <a:p>
            <a:pPr marL="0" indent="0">
              <a:buFont typeface="Wingdings" panose="05000000000000000000" pitchFamily="2" charset="2"/>
              <a:buNone/>
              <a:defRPr/>
            </a:pPr>
            <a:r>
              <a:rPr lang="en-US" sz="2400" dirty="0">
                <a:effectLst/>
              </a:rPr>
              <a:t>      to spend of your substance, out of love for Him, for your kin, for orphans, for the needy, for the wayfarer, for those who ask, and for the ransom of slaves; </a:t>
            </a:r>
          </a:p>
          <a:p>
            <a:pPr marL="0" indent="0">
              <a:buFont typeface="Wingdings" panose="05000000000000000000" pitchFamily="2" charset="2"/>
              <a:buNone/>
              <a:defRPr/>
            </a:pPr>
            <a:r>
              <a:rPr lang="en-US" sz="2400" dirty="0">
                <a:effectLst/>
              </a:rPr>
              <a:t>      to be steadfast in prayer, and practice regular charity; to fulfill the contracts which ye have made; and to be firm and patient, in pain (or suffering) and adversity, and throughout all periods of panic. Such are the people of truth, the God-fearing.“ (2.177)</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AE3E-4E30-8747-A73C-88C26CF7C4A7}"/>
              </a:ext>
            </a:extLst>
          </p:cNvPr>
          <p:cNvSpPr>
            <a:spLocks noGrp="1"/>
          </p:cNvSpPr>
          <p:nvPr>
            <p:ph type="title"/>
          </p:nvPr>
        </p:nvSpPr>
        <p:spPr/>
        <p:txBody>
          <a:bodyPr/>
          <a:lstStyle/>
          <a:p>
            <a:pPr algn="ctr">
              <a:defRPr/>
            </a:pPr>
            <a:r>
              <a:rPr lang="en-US" sz="4000" dirty="0">
                <a:solidFill>
                  <a:srgbClr val="FFFF00"/>
                </a:solidFill>
              </a:rPr>
              <a:t>4. We are all Descendants of Adam and Eve</a:t>
            </a:r>
          </a:p>
        </p:txBody>
      </p:sp>
      <p:sp>
        <p:nvSpPr>
          <p:cNvPr id="3" name="Content Placeholder 2">
            <a:extLst>
              <a:ext uri="{FF2B5EF4-FFF2-40B4-BE49-F238E27FC236}">
                <a16:creationId xmlns:a16="http://schemas.microsoft.com/office/drawing/2014/main" id="{8B81701A-E021-40BD-0EAD-315782E57E93}"/>
              </a:ext>
            </a:extLst>
          </p:cNvPr>
          <p:cNvSpPr>
            <a:spLocks noGrp="1"/>
          </p:cNvSpPr>
          <p:nvPr>
            <p:ph idx="1"/>
          </p:nvPr>
        </p:nvSpPr>
        <p:spPr/>
        <p:txBody>
          <a:bodyPr/>
          <a:lstStyle/>
          <a:p>
            <a:pPr>
              <a:defRPr/>
            </a:pPr>
            <a:r>
              <a:rPr lang="en-US" i="1" dirty="0"/>
              <a:t>“O mankind! We created you from a single (pair) of a male and a female, and made you into nations and tribes, that ye may know each other. Verily the most honored of you in the sight of God is (he who is) the most righteous of you. And God has full knowledge and is well acquainted (with all things).” (The Holy Quran, 49:13)</a:t>
            </a:r>
            <a:endParaRPr lang="en-US" dirty="0"/>
          </a:p>
          <a:p>
            <a:pP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985C-B484-7FC7-D144-80EA6B112A2A}"/>
              </a:ext>
            </a:extLst>
          </p:cNvPr>
          <p:cNvSpPr>
            <a:spLocks noGrp="1"/>
          </p:cNvSpPr>
          <p:nvPr>
            <p:ph type="title"/>
          </p:nvPr>
        </p:nvSpPr>
        <p:spPr/>
        <p:txBody>
          <a:bodyPr/>
          <a:lstStyle/>
          <a:p>
            <a:pPr>
              <a:defRPr/>
            </a:pPr>
            <a:r>
              <a:rPr lang="en-US" sz="4000" dirty="0">
                <a:solidFill>
                  <a:srgbClr val="FFFF00"/>
                </a:solidFill>
              </a:rPr>
              <a:t>5. Human Equality in Islam</a:t>
            </a:r>
          </a:p>
        </p:txBody>
      </p:sp>
      <p:sp>
        <p:nvSpPr>
          <p:cNvPr id="3" name="Content Placeholder 2">
            <a:extLst>
              <a:ext uri="{FF2B5EF4-FFF2-40B4-BE49-F238E27FC236}">
                <a16:creationId xmlns:a16="http://schemas.microsoft.com/office/drawing/2014/main" id="{DC0843B4-0E84-AE38-4B0D-9932E4D1D1C6}"/>
              </a:ext>
            </a:extLst>
          </p:cNvPr>
          <p:cNvSpPr>
            <a:spLocks noGrp="1"/>
          </p:cNvSpPr>
          <p:nvPr>
            <p:ph idx="1"/>
          </p:nvPr>
        </p:nvSpPr>
        <p:spPr/>
        <p:txBody>
          <a:bodyPr/>
          <a:lstStyle/>
          <a:p>
            <a:pPr>
              <a:lnSpc>
                <a:spcPct val="90000"/>
              </a:lnSpc>
              <a:spcBef>
                <a:spcPct val="0"/>
              </a:spcBef>
              <a:buClrTx/>
              <a:buFont typeface="Wingdings" panose="05000000000000000000" pitchFamily="2" charset="2"/>
              <a:buNone/>
              <a:defRPr/>
            </a:pPr>
            <a:r>
              <a:rPr lang="en-US" dirty="0"/>
              <a:t>Prophet Muhammad (PBUH) said:</a:t>
            </a:r>
          </a:p>
          <a:p>
            <a:pPr>
              <a:lnSpc>
                <a:spcPct val="90000"/>
              </a:lnSpc>
              <a:spcBef>
                <a:spcPct val="0"/>
              </a:spcBef>
              <a:buClrTx/>
              <a:buFont typeface="Wingdings" panose="05000000000000000000" pitchFamily="2" charset="2"/>
              <a:buNone/>
              <a:defRPr/>
            </a:pPr>
            <a:endParaRPr lang="en-US" dirty="0"/>
          </a:p>
          <a:p>
            <a:pPr>
              <a:lnSpc>
                <a:spcPct val="90000"/>
              </a:lnSpc>
              <a:spcBef>
                <a:spcPct val="0"/>
              </a:spcBef>
              <a:buClrTx/>
              <a:buFont typeface="Wingdings" panose="05000000000000000000" pitchFamily="2" charset="2"/>
              <a:buNone/>
              <a:defRPr/>
            </a:pPr>
            <a:r>
              <a:rPr lang="en-US" sz="2800" dirty="0"/>
              <a:t>O people, your Lord is one and your father Adam is one. There is no favor of an Arab over a foreigner, nor a foreigner over an Arab, and neither white skin over black skin, nor black skin over white skin, except by righteousness. Have I not delivered the message?</a:t>
            </a:r>
          </a:p>
          <a:p>
            <a:pPr>
              <a:lnSpc>
                <a:spcPct val="90000"/>
              </a:lnSpc>
              <a:spcBef>
                <a:spcPct val="0"/>
              </a:spcBef>
              <a:buClrTx/>
              <a:buFont typeface="Wingdings" panose="05000000000000000000" pitchFamily="2" charset="2"/>
              <a:buNone/>
              <a:defRPr/>
            </a:pPr>
            <a:endParaRPr lang="en-US" sz="1800" dirty="0"/>
          </a:p>
          <a:p>
            <a:pPr>
              <a:lnSpc>
                <a:spcPct val="90000"/>
              </a:lnSpc>
              <a:spcBef>
                <a:spcPct val="0"/>
              </a:spcBef>
              <a:buClrTx/>
              <a:buFont typeface="Wingdings" panose="05000000000000000000" pitchFamily="2" charset="2"/>
              <a:buNone/>
              <a:defRPr/>
            </a:pPr>
            <a:r>
              <a:rPr lang="en-US" sz="1800" dirty="0"/>
              <a:t>Source: Musnad </a:t>
            </a:r>
            <a:r>
              <a:rPr lang="en-US" sz="1800" dirty="0" err="1"/>
              <a:t>Aḥmad</a:t>
            </a:r>
            <a:r>
              <a:rPr lang="en-US" sz="1800" dirty="0"/>
              <a:t> 22978, </a:t>
            </a:r>
          </a:p>
          <a:p>
            <a:pPr>
              <a:lnSpc>
                <a:spcPct val="90000"/>
              </a:lnSpc>
              <a:spcBef>
                <a:spcPct val="0"/>
              </a:spcBef>
              <a:buClrTx/>
              <a:buFont typeface="Wingdings" panose="05000000000000000000" pitchFamily="2" charset="2"/>
              <a:buNone/>
              <a:defRPr/>
            </a:pPr>
            <a:r>
              <a:rPr lang="en-US" sz="1800" dirty="0">
                <a:hlinkClick r:id="rId3"/>
              </a:rPr>
              <a:t>https://www.abuaminaelias.com/islam-against-racism-bigotry/</a:t>
            </a:r>
            <a:r>
              <a:rPr lang="en-US" sz="1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44213-B96F-2DA2-1762-E3034F8C13EF}"/>
              </a:ext>
            </a:extLst>
          </p:cNvPr>
          <p:cNvSpPr>
            <a:spLocks noGrp="1"/>
          </p:cNvSpPr>
          <p:nvPr>
            <p:ph type="title"/>
          </p:nvPr>
        </p:nvSpPr>
        <p:spPr/>
        <p:txBody>
          <a:bodyPr/>
          <a:lstStyle/>
          <a:p>
            <a:pPr algn="ctr">
              <a:defRPr/>
            </a:pPr>
            <a:r>
              <a:rPr lang="en-US" sz="4000" dirty="0">
                <a:solidFill>
                  <a:srgbClr val="FFFF00"/>
                </a:solidFill>
              </a:rPr>
              <a:t>6. Promote Mutual Respect</a:t>
            </a:r>
          </a:p>
        </p:txBody>
      </p:sp>
      <p:sp>
        <p:nvSpPr>
          <p:cNvPr id="3" name="Content Placeholder 2">
            <a:extLst>
              <a:ext uri="{FF2B5EF4-FFF2-40B4-BE49-F238E27FC236}">
                <a16:creationId xmlns:a16="http://schemas.microsoft.com/office/drawing/2014/main" id="{94C3F734-55E3-CD84-ED00-326E77CAAF79}"/>
              </a:ext>
            </a:extLst>
          </p:cNvPr>
          <p:cNvSpPr>
            <a:spLocks noGrp="1"/>
          </p:cNvSpPr>
          <p:nvPr>
            <p:ph idx="1"/>
          </p:nvPr>
        </p:nvSpPr>
        <p:spPr/>
        <p:txBody>
          <a:bodyPr/>
          <a:lstStyle/>
          <a:p>
            <a:pPr>
              <a:buFont typeface="Wingdings" panose="05000000000000000000" pitchFamily="2" charset="2"/>
              <a:buNone/>
              <a:defRPr/>
            </a:pPr>
            <a:r>
              <a:rPr lang="en-US" sz="2800" dirty="0"/>
              <a:t>Islam forbids Muslims to insult any religious symbol or deity of any religion.</a:t>
            </a:r>
          </a:p>
          <a:p>
            <a:pPr>
              <a:buFont typeface="Wingdings" panose="05000000000000000000" pitchFamily="2" charset="2"/>
              <a:buNone/>
              <a:defRPr/>
            </a:pPr>
            <a:r>
              <a:rPr lang="en-US" sz="2400" dirty="0"/>
              <a:t>“If it had been God's plan, they would not have taken false gods: but We made you not one to watch over their doings, nor are you set over them to dispose of their affairs. </a:t>
            </a:r>
          </a:p>
          <a:p>
            <a:pPr>
              <a:buFont typeface="Wingdings" panose="05000000000000000000" pitchFamily="2" charset="2"/>
              <a:buNone/>
              <a:defRPr/>
            </a:pPr>
            <a:r>
              <a:rPr lang="en-US" sz="2400" b="1" dirty="0"/>
              <a:t>Revile not ye those whom they call upon besides God, lest they out of spite revile God in their ignorance. </a:t>
            </a:r>
            <a:r>
              <a:rPr lang="en-US" sz="2400" dirty="0"/>
              <a:t>Thus have We made alluring to each people its own doings. In the end will they return to their Lord, and We shall then tell them the truth of all that they did.” (</a:t>
            </a:r>
            <a:r>
              <a:rPr lang="en-US" sz="2400" b="1" dirty="0"/>
              <a:t>The Holy Quran, 6:107-108</a:t>
            </a:r>
            <a:r>
              <a:rPr lang="en-US" sz="2400" dirty="0"/>
              <a:t>)</a:t>
            </a:r>
            <a:endParaRPr lang="en-US" sz="4400" dirty="0"/>
          </a:p>
          <a:p>
            <a:pPr>
              <a:buFont typeface="Wingdings" panose="05000000000000000000" pitchFamily="2" charset="2"/>
              <a:buNone/>
              <a:defRPr/>
            </a:pPr>
            <a:endParaRPr lang="en-US" dirty="0"/>
          </a:p>
        </p:txBody>
      </p:sp>
    </p:spTree>
  </p:cSld>
  <p:clrMapOvr>
    <a:masterClrMapping/>
  </p:clrMapOvr>
</p:sld>
</file>

<file path=ppt/theme/theme1.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3676</TotalTime>
  <Words>2075</Words>
  <Application>Microsoft Office PowerPoint</Application>
  <PresentationFormat>On-screen Show (4:3)</PresentationFormat>
  <Paragraphs>112</Paragraphs>
  <Slides>31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Arial Black</vt:lpstr>
      <vt:lpstr>Wingdings</vt:lpstr>
      <vt:lpstr>Calibri</vt:lpstr>
      <vt:lpstr>Glass Layers</vt:lpstr>
      <vt:lpstr>Clip</vt:lpstr>
      <vt:lpstr>Islam For Humanity </vt:lpstr>
      <vt:lpstr>1. Universal and Timeless Islam</vt:lpstr>
      <vt:lpstr>2. Humane Aspects of  Islamic Rituals </vt:lpstr>
      <vt:lpstr>3. Coming of a Muslim</vt:lpstr>
      <vt:lpstr>3.1 Serve Humanity, Believe</vt:lpstr>
      <vt:lpstr>3.2 Believe, Serve Humanity</vt:lpstr>
      <vt:lpstr>4. We are all Descendants of Adam and Eve</vt:lpstr>
      <vt:lpstr>5. Human Equality in Islam</vt:lpstr>
      <vt:lpstr>6. Promote Mutual Respect</vt:lpstr>
      <vt:lpstr>7. Cooperate in Good, But Not in Evil</vt:lpstr>
      <vt:lpstr>8. No Compulsion in Religion</vt:lpstr>
      <vt:lpstr>9. Serve All</vt:lpstr>
      <vt:lpstr>10. Abraham Builds K’aba</vt:lpstr>
      <vt:lpstr>Abraham’s Prayer,    God’s Response</vt:lpstr>
      <vt:lpstr>11. Peace Treaty with the Jews of Madinah </vt:lpstr>
      <vt:lpstr>11.1 From the Treaty …</vt:lpstr>
      <vt:lpstr>12. The Prophet and the Christians of Najran</vt:lpstr>
      <vt:lpstr>13. Respect For Parents</vt:lpstr>
      <vt:lpstr>14. For Men and Women</vt:lpstr>
      <vt:lpstr>14.1 Don’t oppress or  ill-treat women</vt:lpstr>
      <vt:lpstr>15. Goodness and Evil Not the Same</vt:lpstr>
      <vt:lpstr>16. Justice</vt:lpstr>
      <vt:lpstr>Love and Justice Must Coexist!</vt:lpstr>
      <vt:lpstr>17. One=All</vt:lpstr>
      <vt:lpstr>18. A Few Sayings of  Prophet Muhammad (PBUH)</vt:lpstr>
      <vt:lpstr>Sayings of Prophet Muhammad (PBUH)</vt:lpstr>
      <vt:lpstr>Sayings of Prophet Muhammad (PBUH)</vt:lpstr>
      <vt:lpstr>19. Our World Today! Competing in Sin</vt:lpstr>
      <vt:lpstr>PowerPoint Presentation</vt:lpstr>
      <vt:lpstr>20. Work For Justice and Peace</vt:lpstr>
      <vt:lpstr>Questions and Answers</vt:lpstr>
    </vt:vector>
  </TitlesOfParts>
  <Company>SPAWARSYSCEN CHAS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Relations in Islam</dc:title>
  <dc:creator>zahidi</dc:creator>
  <cp:lastModifiedBy>Ishaq Zahid</cp:lastModifiedBy>
  <cp:revision>132</cp:revision>
  <cp:lastPrinted>2011-09-25T00:43:58Z</cp:lastPrinted>
  <dcterms:created xsi:type="dcterms:W3CDTF">2009-02-12T14:38:23Z</dcterms:created>
  <dcterms:modified xsi:type="dcterms:W3CDTF">2022-08-31T18:40:02Z</dcterms:modified>
</cp:coreProperties>
</file>